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1" r:id="rId2"/>
    <p:sldId id="257" r:id="rId3"/>
    <p:sldId id="280" r:id="rId4"/>
    <p:sldId id="270" r:id="rId5"/>
    <p:sldId id="259" r:id="rId6"/>
    <p:sldId id="262" r:id="rId7"/>
    <p:sldId id="273" r:id="rId8"/>
    <p:sldId id="274" r:id="rId9"/>
    <p:sldId id="275" r:id="rId10"/>
    <p:sldId id="276" r:id="rId11"/>
    <p:sldId id="277" r:id="rId12"/>
    <p:sldId id="278" r:id="rId13"/>
    <p:sldId id="281" r:id="rId14"/>
    <p:sldId id="263" r:id="rId15"/>
    <p:sldId id="264" r:id="rId16"/>
    <p:sldId id="265" r:id="rId17"/>
    <p:sldId id="271" r:id="rId18"/>
    <p:sldId id="266" r:id="rId19"/>
    <p:sldId id="267" r:id="rId20"/>
    <p:sldId id="279" r:id="rId21"/>
    <p:sldId id="268" r:id="rId22"/>
    <p:sldId id="269" r:id="rId23"/>
    <p:sldId id="272"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244D8ABC-ED55-49C9-AFD8-4E37E869E6B6}"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44D8ABC-ED55-49C9-AFD8-4E37E869E6B6}"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44D8ABC-ED55-49C9-AFD8-4E37E869E6B6}"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44D8ABC-ED55-49C9-AFD8-4E37E869E6B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4EE1719A-93F3-4DC2-B06B-631B14D8EDB5}" type="datetimeFigureOut">
              <a:rPr lang="ru-RU" smtClean="0"/>
              <a:pPr/>
              <a:t>11.09.2023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44D8ABC-ED55-49C9-AFD8-4E37E869E6B6}"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EE1719A-93F3-4DC2-B06B-631B14D8EDB5}" type="datetimeFigureOut">
              <a:rPr lang="ru-RU" smtClean="0"/>
              <a:pPr/>
              <a:t>11.09.2023</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44D8ABC-ED55-49C9-AFD8-4E37E869E6B6}"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login.consultant.ru/link/?req=doc&amp;demo=1&amp;base=LAW&amp;n=318172&amp;date=13.02.2023&amp;dst=100014&amp;field=134"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5818658"/>
          </a:xfrm>
        </p:spPr>
        <p:txBody>
          <a:bodyPr>
            <a:normAutofit/>
          </a:bodyPr>
          <a:lstStyle/>
          <a:p>
            <a:pPr algn="ctr"/>
            <a:r>
              <a:rPr lang="ru-RU" sz="6600" b="1" dirty="0" smtClean="0">
                <a:solidFill>
                  <a:schemeClr val="accent2"/>
                </a:solidFill>
              </a:rPr>
              <a:t>ПРЕЗЕНТАЦИЯ ОБРАЗОВАТЕЛЬНОЙ ПРОГРАММЫ</a:t>
            </a:r>
            <a:r>
              <a:rPr lang="ru-RU" sz="6600" dirty="0" smtClean="0">
                <a:solidFill>
                  <a:schemeClr val="accent2"/>
                </a:solidFill>
              </a:rPr>
              <a:t/>
            </a:r>
            <a:br>
              <a:rPr lang="ru-RU" sz="6600" dirty="0" smtClean="0">
                <a:solidFill>
                  <a:schemeClr val="accent2"/>
                </a:solidFill>
              </a:rPr>
            </a:br>
            <a:endParaRPr lang="ru-RU" sz="6600" dirty="0">
              <a:solidFill>
                <a:schemeClr val="accent2"/>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640960" cy="6719660"/>
          </a:xfrm>
          <a:prstGeom prst="rect">
            <a:avLst/>
          </a:prstGeom>
        </p:spPr>
        <p:txBody>
          <a:bodyPr wrap="square">
            <a:spAutoFit/>
          </a:bodyPr>
          <a:lstStyle/>
          <a:p>
            <a:pPr marL="228600" indent="-228600">
              <a:lnSpc>
                <a:spcPct val="105000"/>
              </a:lnSpc>
              <a:spcBef>
                <a:spcPts val="10"/>
              </a:spcBef>
              <a:spcAft>
                <a:spcPts val="0"/>
              </a:spcAft>
            </a:pPr>
            <a:endParaRPr lang="ru-RU" sz="1400" dirty="0" smtClean="0">
              <a:solidFill>
                <a:srgbClr val="000000"/>
              </a:solidFill>
              <a:latin typeface="Times New Roman" pitchFamily="18" charset="0"/>
              <a:ea typeface="Symbol"/>
              <a:cs typeface="Times New Roman" pitchFamily="18" charset="0"/>
            </a:endParaRPr>
          </a:p>
          <a:p>
            <a:pPr marL="228600" indent="-228600">
              <a:lnSpc>
                <a:spcPct val="105000"/>
              </a:lnSpc>
              <a:spcBef>
                <a:spcPts val="10"/>
              </a:spcBef>
              <a:spcAft>
                <a:spcPts val="0"/>
              </a:spcAft>
            </a:pPr>
            <a:r>
              <a:rPr lang="ru-RU" sz="1400" dirty="0" smtClean="0">
                <a:solidFill>
                  <a:srgbClr val="000000"/>
                </a:solidFill>
                <a:latin typeface="Times New Roman" pitchFamily="18" charset="0"/>
                <a:ea typeface="Symbol"/>
                <a:cs typeface="Times New Roman" pitchFamily="18" charset="0"/>
              </a:rPr>
              <a:t>·</a:t>
            </a:r>
            <a:r>
              <a:rPr lang="ru-RU" sz="1400" dirty="0">
                <a:solidFill>
                  <a:srgbClr val="000000"/>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имеет начальные представления о правилах безопасного поведения в двигательной деятельности; о том, что такое здоровье, понимает, как поддержать, укрепить и сохранить его;</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nSpc>
                <a:spcPct val="106000"/>
              </a:lnSpc>
              <a:spcBef>
                <a:spcPts val="10"/>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владеет навыками личной гигиены, может заботливо относиться к своему здоровью и здоровью окружающих, стремится оказать помощь и поддержку другим людям;</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nSpc>
                <a:spcPct val="105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соблюдает элементарные социальные нормы и правила поведения в различных видах деятельности, взаимоотношениях со взрослыми и сверстниками;</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gn="just">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владеет средствами общения и способами взаимодействия со взрослыми и сверстниками; способен понимать и учитывать интересы и чувства других; договариваться и дружить со сверстниками; старается разрешать возникающие конфликты конструктивными способами;</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gn="just">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понимать свои переживания и причины их возникновения, регулировать свое поведение и осуществлять выбор социально одобряемых действий в конкретных ситуациях, обосновывать свои ценностные ориентации; ребёнок стремится сохранять позитивную самооценку;</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проявляет положительное отношение к миру, разным видам труда, другим людям и самому себе;</a:t>
            </a:r>
            <a:endParaRPr lang="ru-RU" sz="1400" dirty="0">
              <a:solidFill>
                <a:schemeClr val="accent5">
                  <a:lumMod val="75000"/>
                </a:schemeClr>
              </a:solidFill>
              <a:latin typeface="Times New Roman" pitchFamily="18" charset="0"/>
              <a:ea typeface="Calibri"/>
              <a:cs typeface="Times New Roman" pitchFamily="18" charset="0"/>
            </a:endParaRPr>
          </a:p>
          <a:p>
            <a:pPr>
              <a:lnSpc>
                <a:spcPct val="115000"/>
              </a:lnSpc>
              <a:spcAft>
                <a:spcPts val="0"/>
              </a:spcAft>
              <a:tabLst>
                <a:tab pos="228600" algn="l"/>
              </a:tabLs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у ребёнка выражено стремление заниматься социально значимой деятельностью;</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nSpc>
                <a:spcPct val="105000"/>
              </a:lnSpc>
              <a:spcBef>
                <a:spcPts val="100"/>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откликаться на эмоции близких людей, проявлять </a:t>
            </a:r>
            <a:r>
              <a:rPr lang="ru-RU" sz="1400" dirty="0" err="1">
                <a:solidFill>
                  <a:schemeClr val="accent5">
                    <a:lumMod val="75000"/>
                  </a:schemeClr>
                </a:solidFill>
                <a:latin typeface="Times New Roman" pitchFamily="18" charset="0"/>
                <a:ea typeface="Times New Roman"/>
                <a:cs typeface="Times New Roman" pitchFamily="18" charset="0"/>
              </a:rPr>
              <a:t>эмпатию</a:t>
            </a:r>
            <a:r>
              <a:rPr lang="ru-RU" sz="1400" dirty="0">
                <a:solidFill>
                  <a:schemeClr val="accent5">
                    <a:lumMod val="75000"/>
                  </a:schemeClr>
                </a:solidFill>
                <a:latin typeface="Times New Roman" pitchFamily="18" charset="0"/>
                <a:ea typeface="Times New Roman"/>
                <a:cs typeface="Times New Roman" pitchFamily="18" charset="0"/>
              </a:rPr>
              <a:t> (сочувствие, сопереживание, содействие);</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nSpc>
                <a:spcPct val="106000"/>
              </a:lnSpc>
              <a:spcBef>
                <a:spcPts val="10"/>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к осуществлению социальной навигации как ориентации в социуме и соблюдению правил безопасности в реальном и цифровом взаимодействии</a:t>
            </a:r>
            <a:r>
              <a:rPr lang="ru-RU" sz="1400" dirty="0" smtClean="0">
                <a:solidFill>
                  <a:schemeClr val="accent5">
                    <a:lumMod val="75000"/>
                  </a:schemeClr>
                </a:solidFill>
                <a:latin typeface="Times New Roman" pitchFamily="18" charset="0"/>
                <a:ea typeface="Times New Roman"/>
                <a:cs typeface="Times New Roman" pitchFamily="18" charset="0"/>
              </a:rPr>
              <a:t>;</a:t>
            </a:r>
          </a:p>
          <a:p>
            <a:pPr marL="228600" indent="-228600" algn="just">
              <a:lnSpc>
                <a:spcPct val="105000"/>
              </a:lnSpc>
              <a:spcAft>
                <a:spcPts val="0"/>
              </a:spcAft>
            </a:pPr>
            <a:r>
              <a:rPr lang="ru-RU" sz="1400" dirty="0" smtClean="0">
                <a:solidFill>
                  <a:schemeClr val="accent5">
                    <a:lumMod val="75000"/>
                  </a:schemeClr>
                </a:solidFill>
                <a:latin typeface="Symbol"/>
                <a:ea typeface="Symbol"/>
                <a:cs typeface="Symbol"/>
              </a:rPr>
              <a:t>-</a:t>
            </a: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способен решать адекватные возрасту интеллектуальные, творческие и личностные задачи; применять накопленный опыт для осуществления различных видов детской деятельности, принимать собственные решения и проявлять инициативу;</a:t>
            </a:r>
            <a:endParaRPr lang="ru-RU" sz="1200" dirty="0">
              <a:solidFill>
                <a:schemeClr val="accent5">
                  <a:lumMod val="75000"/>
                </a:schemeClr>
              </a:solidFill>
              <a:latin typeface="Calibri"/>
              <a:ea typeface="Calibri"/>
              <a:cs typeface="Times New Roman"/>
            </a:endParaRPr>
          </a:p>
          <a:p>
            <a:pPr marL="228600" indent="-228600" algn="just">
              <a:lnSpc>
                <a:spcPct val="105000"/>
              </a:lnSpc>
              <a:spcBef>
                <a:spcPts val="5"/>
              </a:spcBef>
              <a:spcAft>
                <a:spcPts val="0"/>
              </a:spcAft>
            </a:pPr>
            <a:r>
              <a:rPr lang="ru-RU" sz="1400" dirty="0" smtClean="0">
                <a:solidFill>
                  <a:schemeClr val="accent5">
                    <a:lumMod val="75000"/>
                  </a:schemeClr>
                </a:solidFill>
                <a:latin typeface="Symbol"/>
                <a:ea typeface="Symbol"/>
                <a:cs typeface="Symbol"/>
              </a:rPr>
              <a:t>-</a:t>
            </a: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владеет речью как средством коммуникации, ведет диалог со взрослыми и сверстниками, использует формулы речевого этикета в соответствии с ситуацией общения, владеет коммуникативно-речевыми умениями;</a:t>
            </a:r>
            <a:endParaRPr lang="ru-RU" sz="1200" dirty="0">
              <a:solidFill>
                <a:schemeClr val="accent5">
                  <a:lumMod val="75000"/>
                </a:schemeClr>
              </a:solidFill>
              <a:latin typeface="Calibri"/>
              <a:ea typeface="Calibri"/>
              <a:cs typeface="Times New Roman"/>
            </a:endParaRPr>
          </a:p>
          <a:p>
            <a:pPr marL="228600" indent="-228600" algn="just">
              <a:lnSpc>
                <a:spcPct val="106000"/>
              </a:lnSpc>
              <a:spcBef>
                <a:spcPts val="20"/>
              </a:spcBef>
              <a:spcAft>
                <a:spcPts val="0"/>
              </a:spcAft>
            </a:pPr>
            <a:r>
              <a:rPr lang="ru-RU" sz="1400" dirty="0" smtClean="0">
                <a:solidFill>
                  <a:schemeClr val="accent5">
                    <a:lumMod val="75000"/>
                  </a:schemeClr>
                </a:solidFill>
                <a:latin typeface="Symbol"/>
                <a:ea typeface="Symbol"/>
                <a:cs typeface="Symbol"/>
              </a:rPr>
              <a:t>-</a:t>
            </a: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знает и осмысленно воспринимает литературные произведения различных жанров, имеет предпочтения в жанрах литературы, проявляет интерес к книгам познавательного характера, определяет характеры персонажей, мотивы их поведения, оценивает поступки литературных героев;</a:t>
            </a:r>
            <a:endParaRPr lang="ru-RU" sz="1200" dirty="0">
              <a:solidFill>
                <a:schemeClr val="accent5">
                  <a:lumMod val="75000"/>
                </a:schemeClr>
              </a:solidFill>
              <a:latin typeface="Calibri"/>
              <a:ea typeface="Calibri"/>
              <a:cs typeface="Times New Roman"/>
            </a:endParaRPr>
          </a:p>
          <a:p>
            <a:pPr marL="228600" indent="-228600">
              <a:lnSpc>
                <a:spcPct val="106000"/>
              </a:lnSpc>
              <a:spcBef>
                <a:spcPts val="10"/>
              </a:spcBef>
              <a:spcAft>
                <a:spcPts val="0"/>
              </a:spcAft>
            </a:pPr>
            <a:endParaRPr lang="ru-RU" sz="1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221142009"/>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6223" y="116632"/>
            <a:ext cx="8640960" cy="6022483"/>
          </a:xfrm>
          <a:prstGeom prst="rect">
            <a:avLst/>
          </a:prstGeom>
        </p:spPr>
        <p:txBody>
          <a:bodyPr wrap="square">
            <a:spAutoFit/>
          </a:bodyPr>
          <a:lstStyle/>
          <a:p>
            <a:pPr marL="228600" indent="-228600">
              <a:lnSpc>
                <a:spcPct val="106000"/>
              </a:lnSpc>
              <a:spcBef>
                <a:spcPts val="5"/>
              </a:spcBef>
              <a:spcAft>
                <a:spcPts val="0"/>
              </a:spcAft>
            </a:pPr>
            <a:r>
              <a:rPr lang="ru-RU" sz="1400" dirty="0">
                <a:solidFill>
                  <a:srgbClr val="000000"/>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обладает начальными знаниями о природном и социальном мире, в котором он живет: элементарными представлениями из области естествознания, математики, истории, искусства и спорта, информатики и инженерии и тому подобное; о себе, собственной принадлежности и принадлежности других людей к определенному полу; составе семьи, родственных отношениях и взаимосвязях, семейных традициях; об обществе, его национально-культурных ценностях; государстве и принадлежности к нему;</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gn="just">
              <a:lnSpc>
                <a:spcPct val="106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проявляет любознательность, активно задает вопросы взрослым и сверстникам; интересуется субъективно новым и неизвестным в окружающем мире; способен самостоятельно придумывать объяснения явлениям природы и поступкам людей; склонен наблюдать, экспериментировать; строить смысловую картину окружающей реальности, использует основные культурные способы деятельности;</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gn="just">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имеет представление о жизни людей в России, имеет некоторые представления о важных исторических событиях Отечества; имеет представление о многообразии стран и народов мира;</a:t>
            </a:r>
            <a:endParaRPr lang="ru-RU" sz="1400" dirty="0">
              <a:solidFill>
                <a:schemeClr val="accent5">
                  <a:lumMod val="75000"/>
                </a:schemeClr>
              </a:solidFill>
              <a:latin typeface="Times New Roman" pitchFamily="18" charset="0"/>
              <a:ea typeface="Calibri"/>
              <a:cs typeface="Times New Roman" pitchFamily="18" charset="0"/>
            </a:endParaRPr>
          </a:p>
          <a:p>
            <a:pPr marL="228600" indent="-228600" algn="just">
              <a:lnSpc>
                <a:spcPct val="105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применять в жизненных и игровых ситуациях знания о количестве, форме, величине предметов, пространстве и времени, умения считать, измерять, сравнивать, вычислять и тому подобное;</a:t>
            </a:r>
            <a:endParaRPr lang="ru-RU" sz="1400" dirty="0">
              <a:solidFill>
                <a:schemeClr val="accent5">
                  <a:lumMod val="75000"/>
                </a:schemeClr>
              </a:solidFill>
              <a:latin typeface="Times New Roman" pitchFamily="18" charset="0"/>
              <a:ea typeface="Calibri"/>
              <a:cs typeface="Times New Roman" pitchFamily="18" charset="0"/>
            </a:endParaRPr>
          </a:p>
          <a:p>
            <a:pPr marL="270510">
              <a:lnSpc>
                <a:spcPct val="115000"/>
              </a:lnSpc>
              <a:spcBef>
                <a:spcPts val="10"/>
              </a:spcBef>
              <a:spcAft>
                <a:spcPts val="0"/>
              </a:spcAft>
              <a:tabLst>
                <a:tab pos="228600" algn="l"/>
              </a:tabLs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имеет разнообразные познавательные умения: определяет противоречия, формулирует</a:t>
            </a:r>
            <a:endParaRPr lang="ru-RU" sz="1400" dirty="0">
              <a:solidFill>
                <a:schemeClr val="accent5">
                  <a:lumMod val="75000"/>
                </a:schemeClr>
              </a:solidFill>
              <a:latin typeface="Times New Roman" pitchFamily="18" charset="0"/>
              <a:ea typeface="Calibri"/>
              <a:cs typeface="Times New Roman" pitchFamily="18" charset="0"/>
            </a:endParaRPr>
          </a:p>
          <a:p>
            <a:pPr marL="270510" marR="635" algn="just">
              <a:lnSpc>
                <a:spcPct val="106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задачу исследования, использует разные способы и средства проверки предположений: сравнение с эталонами, классификацию, систематизацию, некоторые цифровые средства и другое;</a:t>
            </a:r>
            <a:endParaRPr lang="ru-RU" sz="1400" dirty="0">
              <a:solidFill>
                <a:schemeClr val="accent5">
                  <a:lumMod val="75000"/>
                </a:schemeClr>
              </a:solidFill>
              <a:latin typeface="Times New Roman" pitchFamily="18" charset="0"/>
              <a:ea typeface="Calibri"/>
              <a:cs typeface="Times New Roman" pitchFamily="18" charset="0"/>
            </a:endParaRPr>
          </a:p>
          <a:p>
            <a:pPr marL="270510" marR="635" indent="-228600" algn="just">
              <a:lnSpc>
                <a:spcPct val="106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имеет представление о некоторых наиболее ярких представителях живой природы России и планеты, их отличительных признаках, среде обитания, потребностях живой природы, росте и развитии живых существ; свойствах неживой природы, сезонных изменениях в природе, наблюдает за погодой, живыми объектами, имеет сформированный познавательный интерес к природе, осознанно соблюдает правила поведения в природе, знает способы охраны природы, демонстрирует заботливое отношение к ней;</a:t>
            </a:r>
            <a:endParaRPr lang="ru-RU" sz="1400" dirty="0">
              <a:solidFill>
                <a:schemeClr val="accent5">
                  <a:lumMod val="75000"/>
                </a:schemeClr>
              </a:solidFill>
              <a:latin typeface="Times New Roman" pitchFamily="18" charset="0"/>
              <a:ea typeface="Calibri"/>
              <a:cs typeface="Times New Roman" pitchFamily="18" charset="0"/>
            </a:endParaRPr>
          </a:p>
          <a:p>
            <a:pPr marL="270510" indent="-228600">
              <a:lnSpc>
                <a:spcPct val="105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воспринимать и понимать произведения различных видов искусства, имеет предпочтения в области музыкальной, изобразительной, театрализованной деятельности;</a:t>
            </a:r>
            <a:endParaRPr lang="ru-RU" sz="1400" dirty="0">
              <a:solidFill>
                <a:schemeClr val="accent5">
                  <a:lumMod val="75000"/>
                </a:schemeClr>
              </a:solidFill>
              <a:latin typeface="Times New Roman" pitchFamily="18" charset="0"/>
              <a:ea typeface="Calibri"/>
              <a:cs typeface="Times New Roman" pitchFamily="18" charset="0"/>
            </a:endParaRPr>
          </a:p>
          <a:p>
            <a:pPr marL="270510" indent="-228600">
              <a:lnSpc>
                <a:spcPct val="105000"/>
              </a:lnSpc>
              <a:spcBef>
                <a:spcPts val="10"/>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выражает интерес к культурным традициям народа в процессе знакомства с различными видами и жанрами искусства; обладает начальными знаниями об искусстве;</a:t>
            </a:r>
            <a:endParaRPr lang="ru-RU" sz="1400" dirty="0">
              <a:solidFill>
                <a:schemeClr val="accent5">
                  <a:lumMod val="75000"/>
                </a:schemeClr>
              </a:solidFill>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250488950"/>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53030"/>
            <a:ext cx="8496944" cy="4634923"/>
          </a:xfrm>
          <a:prstGeom prst="rect">
            <a:avLst/>
          </a:prstGeom>
        </p:spPr>
        <p:txBody>
          <a:bodyPr wrap="square">
            <a:spAutoFit/>
          </a:bodyPr>
          <a:lstStyle/>
          <a:p>
            <a:pPr marL="270510" marR="1905" indent="-228600" algn="just">
              <a:lnSpc>
                <a:spcPct val="106000"/>
              </a:lnSpc>
              <a:spcBef>
                <a:spcPts val="10"/>
              </a:spcBef>
              <a:spcAft>
                <a:spcPts val="0"/>
              </a:spcAft>
            </a:pPr>
            <a:r>
              <a:rPr lang="ru-RU" sz="1400" dirty="0">
                <a:solidFill>
                  <a:srgbClr val="000000"/>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владеет умениями, навыками и средствами художественной выразительности в различных видах деятельности и искусства; использует различные технические приемы в свободной художественной деятельности;</a:t>
            </a:r>
            <a:endParaRPr lang="ru-RU" sz="1400" dirty="0">
              <a:solidFill>
                <a:schemeClr val="accent5">
                  <a:lumMod val="75000"/>
                </a:schemeClr>
              </a:solidFill>
              <a:latin typeface="Times New Roman" pitchFamily="18" charset="0"/>
              <a:ea typeface="Calibri"/>
              <a:cs typeface="Times New Roman" pitchFamily="18" charset="0"/>
            </a:endParaRPr>
          </a:p>
          <a:p>
            <a:pPr marL="270510" indent="-228600">
              <a:lnSpc>
                <a:spcPct val="105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участвует в создании индивидуальных и коллективных творческих работ, тематических композиций к праздничным утренникам и развлечениям, художественных проектах;</a:t>
            </a:r>
            <a:endParaRPr lang="ru-RU" sz="1400" dirty="0">
              <a:solidFill>
                <a:schemeClr val="accent5">
                  <a:lumMod val="75000"/>
                </a:schemeClr>
              </a:solidFill>
              <a:latin typeface="Times New Roman" pitchFamily="18" charset="0"/>
              <a:ea typeface="Calibri"/>
              <a:cs typeface="Times New Roman" pitchFamily="18" charset="0"/>
            </a:endParaRPr>
          </a:p>
          <a:p>
            <a:pPr marL="270510" marR="635" indent="-228600" algn="just">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самостоятельно выбирает технику и выразительные средства для наиболее точной передачи образа и своего замысла, способен создавать сложные объекты и композиции, преобразовывать и использовать с учётом игровой ситуации;</a:t>
            </a:r>
            <a:endParaRPr lang="ru-RU" sz="1400" dirty="0">
              <a:solidFill>
                <a:schemeClr val="accent5">
                  <a:lumMod val="75000"/>
                </a:schemeClr>
              </a:solidFill>
              <a:latin typeface="Times New Roman" pitchFamily="18" charset="0"/>
              <a:ea typeface="Calibri"/>
              <a:cs typeface="Times New Roman" pitchFamily="18" charset="0"/>
            </a:endParaRPr>
          </a:p>
          <a:p>
            <a:pPr marL="270510" marR="635" indent="-228600" algn="just">
              <a:lnSpc>
                <a:spcPct val="106000"/>
              </a:lnSpc>
              <a:spcAft>
                <a:spcPts val="0"/>
              </a:spcAft>
              <a:tabLst>
                <a:tab pos="5238115" algn="l"/>
              </a:tabLs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владеет разными формами и видами игры, различает условную и реальную ситуации, предлагает и объясняет замысел игры, комбинирует сюжеты	на основе реальных, вымышленных событий, выполняет несколько ролей в одной игре, подбирает разные средства для создания игровых образов, согласовывает свои интересы с интересами партнеров по игре, управляет персонажами в режиссерской игре;</a:t>
            </a:r>
            <a:endParaRPr lang="ru-RU" sz="1400" dirty="0">
              <a:solidFill>
                <a:schemeClr val="accent5">
                  <a:lumMod val="75000"/>
                </a:schemeClr>
              </a:solidFill>
              <a:latin typeface="Times New Roman" pitchFamily="18" charset="0"/>
              <a:ea typeface="Calibri"/>
              <a:cs typeface="Times New Roman" pitchFamily="18" charset="0"/>
            </a:endParaRPr>
          </a:p>
          <a:p>
            <a:pPr marL="270510" indent="-228600" algn="just">
              <a:lnSpc>
                <a:spcPct val="106000"/>
              </a:lnSpc>
              <a:spcBef>
                <a:spcPts val="5"/>
              </a:spcBef>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проявляет интерес к игровому экспериментированию с предметами, к развивающим и познавательным играм, в играх с готовым содержанием и правилами может объяснить содержание и правила игры другим детям, в совместной игре следит за точным выполнением правил всеми участниками;</a:t>
            </a:r>
            <a:endParaRPr lang="ru-RU" sz="1400" dirty="0">
              <a:solidFill>
                <a:schemeClr val="accent5">
                  <a:lumMod val="75000"/>
                </a:schemeClr>
              </a:solidFill>
              <a:latin typeface="Times New Roman" pitchFamily="18" charset="0"/>
              <a:ea typeface="Calibri"/>
              <a:cs typeface="Times New Roman" pitchFamily="18" charset="0"/>
            </a:endParaRPr>
          </a:p>
          <a:p>
            <a:pPr marL="270510" marR="1270" indent="-228600" algn="just">
              <a:lnSpc>
                <a:spcPct val="105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способен планировать свои действия, направленные на достижение конкретной цели; демонстрирует сформированные предпосылки к учебной деятельности и элементы готовности к школьному обучению.</a:t>
            </a:r>
            <a:endParaRPr lang="ru-RU" sz="1400" dirty="0">
              <a:solidFill>
                <a:schemeClr val="accent5">
                  <a:lumMod val="75000"/>
                </a:schemeClr>
              </a:solidFill>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026948669"/>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8995" y="188640"/>
            <a:ext cx="8280920" cy="6115136"/>
          </a:xfrm>
          <a:prstGeom prst="rect">
            <a:avLst/>
          </a:prstGeom>
        </p:spPr>
        <p:txBody>
          <a:bodyPr wrap="square">
            <a:spAutoFit/>
          </a:bodyPr>
          <a:lstStyle/>
          <a:p>
            <a:pPr indent="46990" algn="ctr">
              <a:lnSpc>
                <a:spcPct val="115000"/>
              </a:lnSpc>
              <a:spcAft>
                <a:spcPts val="0"/>
              </a:spcAft>
            </a:pPr>
            <a:r>
              <a:rPr lang="ru-RU" sz="2000" b="1" dirty="0">
                <a:solidFill>
                  <a:schemeClr val="accent5">
                    <a:lumMod val="75000"/>
                  </a:schemeClr>
                </a:solidFill>
                <a:latin typeface="Times New Roman"/>
                <a:ea typeface="Calibri"/>
                <a:cs typeface="Times New Roman"/>
              </a:rPr>
              <a:t>Подходы  к педагогической диагностике достижения планируемых результатов</a:t>
            </a:r>
            <a:endParaRPr lang="ru-RU" sz="1600" dirty="0">
              <a:solidFill>
                <a:schemeClr val="accent5">
                  <a:lumMod val="75000"/>
                </a:schemeClr>
              </a:solidFill>
              <a:latin typeface="Calibri"/>
              <a:ea typeface="Calibri"/>
              <a:cs typeface="Times New Roman"/>
            </a:endParaRPr>
          </a:p>
          <a:p>
            <a:pPr algn="ctr">
              <a:lnSpc>
                <a:spcPct val="106000"/>
              </a:lnSpc>
            </a:pPr>
            <a:r>
              <a:rPr lang="ru-RU" sz="1600" dirty="0">
                <a:solidFill>
                  <a:schemeClr val="accent5">
                    <a:lumMod val="75000"/>
                  </a:schemeClr>
                </a:solidFill>
                <a:latin typeface="Times New Roman" pitchFamily="18" charset="0"/>
                <a:ea typeface="Times New Roman"/>
                <a:cs typeface="Times New Roman" pitchFamily="18" charset="0"/>
              </a:rPr>
              <a:t>Педагогическая диагностика достижений планируемых результатов направлена на изучение </a:t>
            </a:r>
            <a:r>
              <a:rPr lang="ru-RU" sz="1600" dirty="0" err="1">
                <a:solidFill>
                  <a:schemeClr val="accent5">
                    <a:lumMod val="75000"/>
                  </a:schemeClr>
                </a:solidFill>
                <a:latin typeface="Times New Roman" pitchFamily="18" charset="0"/>
                <a:ea typeface="Times New Roman"/>
                <a:cs typeface="Times New Roman" pitchFamily="18" charset="0"/>
              </a:rPr>
              <a:t>деятельностных</a:t>
            </a:r>
            <a:r>
              <a:rPr lang="ru-RU" sz="1600" dirty="0">
                <a:solidFill>
                  <a:schemeClr val="accent5">
                    <a:lumMod val="75000"/>
                  </a:schemeClr>
                </a:solidFill>
                <a:latin typeface="Times New Roman" pitchFamily="18" charset="0"/>
                <a:ea typeface="Times New Roman"/>
                <a:cs typeface="Times New Roman" pitchFamily="18" charset="0"/>
              </a:rPr>
              <a:t> умений ребенка, его интересов, предпочтений, склонностей, личностных особенностей, способов взаимодействия со взрослыми и сверстниками. Она позволяет выявлять особенности и динамику развития ребенка, составлять на основе полученных данных индивидуальные образовательные маршруты освоения образовательной программы, своевременно вносить изменения в планирование, содержание и организацию образовательной деятельности.</a:t>
            </a:r>
            <a:endParaRPr lang="ru-RU" sz="1600" dirty="0">
              <a:solidFill>
                <a:schemeClr val="accent5">
                  <a:lumMod val="75000"/>
                </a:schemeClr>
              </a:solidFill>
              <a:latin typeface="Times New Roman" pitchFamily="18" charset="0"/>
              <a:ea typeface="Calibri"/>
              <a:cs typeface="Times New Roman" pitchFamily="18" charset="0"/>
            </a:endParaRPr>
          </a:p>
          <a:p>
            <a:pPr algn="just">
              <a:lnSpc>
                <a:spcPts val="1200"/>
              </a:lnSpc>
              <a:spcAft>
                <a:spcPts val="0"/>
              </a:spcAft>
            </a:pPr>
            <a:r>
              <a:rPr lang="ru-RU" sz="1600" u="sng" dirty="0">
                <a:solidFill>
                  <a:schemeClr val="accent5">
                    <a:lumMod val="75000"/>
                  </a:schemeClr>
                </a:solidFill>
                <a:latin typeface="Times New Roman" pitchFamily="18" charset="0"/>
                <a:ea typeface="Calibri"/>
                <a:cs typeface="Times New Roman" pitchFamily="18" charset="0"/>
              </a:rPr>
              <a:t>Результаты педагогической диагностики используются исключительно для решения следующих образовательных задач:</a:t>
            </a:r>
            <a:endParaRPr lang="ru-RU" sz="1600" dirty="0">
              <a:solidFill>
                <a:schemeClr val="accent5">
                  <a:lumMod val="75000"/>
                </a:schemeClr>
              </a:solidFill>
              <a:latin typeface="Times New Roman" pitchFamily="18" charset="0"/>
              <a:ea typeface="Calibri"/>
              <a:cs typeface="Times New Roman" pitchFamily="18" charset="0"/>
            </a:endParaRPr>
          </a:p>
          <a:p>
            <a:pPr indent="450215" algn="just">
              <a:lnSpc>
                <a:spcPts val="1200"/>
              </a:lnSpc>
              <a:spcAft>
                <a:spcPts val="0"/>
              </a:spcAft>
            </a:pPr>
            <a:r>
              <a:rPr lang="ru-RU" sz="1600" dirty="0">
                <a:solidFill>
                  <a:schemeClr val="accent5">
                    <a:lumMod val="75000"/>
                  </a:schemeClr>
                </a:solidFill>
                <a:latin typeface="Times New Roman" pitchFamily="18" charset="0"/>
                <a:ea typeface="Calibri"/>
                <a:cs typeface="Times New Roman" pitchFamily="18" charset="0"/>
              </a:rPr>
              <a:t>- 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a:t>
            </a:r>
          </a:p>
          <a:p>
            <a:pPr marL="285750" indent="-285750" algn="just">
              <a:lnSpc>
                <a:spcPts val="1200"/>
              </a:lnSpc>
              <a:spcAft>
                <a:spcPts val="0"/>
              </a:spcAft>
              <a:buFontTx/>
              <a:buChar char="-"/>
            </a:pPr>
            <a:r>
              <a:rPr lang="ru-RU" sz="1600" dirty="0" smtClean="0">
                <a:solidFill>
                  <a:schemeClr val="accent5">
                    <a:lumMod val="75000"/>
                  </a:schemeClr>
                </a:solidFill>
                <a:latin typeface="Times New Roman" pitchFamily="18" charset="0"/>
                <a:ea typeface="Calibri"/>
                <a:cs typeface="Times New Roman" pitchFamily="18" charset="0"/>
              </a:rPr>
              <a:t>оптимизации </a:t>
            </a:r>
            <a:r>
              <a:rPr lang="ru-RU" sz="1600" dirty="0">
                <a:solidFill>
                  <a:schemeClr val="accent5">
                    <a:lumMod val="75000"/>
                  </a:schemeClr>
                </a:solidFill>
                <a:latin typeface="Times New Roman" pitchFamily="18" charset="0"/>
                <a:ea typeface="Calibri"/>
                <a:cs typeface="Times New Roman" pitchFamily="18" charset="0"/>
              </a:rPr>
              <a:t>работы с группой детей</a:t>
            </a:r>
            <a:r>
              <a:rPr lang="ru-RU" sz="1600" dirty="0" smtClean="0">
                <a:solidFill>
                  <a:schemeClr val="accent5">
                    <a:lumMod val="75000"/>
                  </a:schemeClr>
                </a:solidFill>
                <a:latin typeface="Times New Roman" pitchFamily="18" charset="0"/>
                <a:ea typeface="Calibri"/>
                <a:cs typeface="Times New Roman" pitchFamily="18" charset="0"/>
              </a:rPr>
              <a:t>.</a:t>
            </a:r>
          </a:p>
          <a:p>
            <a:pPr marL="285750" indent="-285750" algn="just">
              <a:lnSpc>
                <a:spcPts val="1200"/>
              </a:lnSpc>
              <a:spcAft>
                <a:spcPts val="0"/>
              </a:spcAft>
              <a:buFontTx/>
              <a:buChar char="-"/>
            </a:pPr>
            <a:r>
              <a:rPr lang="ru-RU" sz="1600" dirty="0">
                <a:solidFill>
                  <a:schemeClr val="accent5">
                    <a:lumMod val="75000"/>
                  </a:schemeClr>
                </a:solidFill>
                <a:latin typeface="Times New Roman" pitchFamily="18" charset="0"/>
                <a:ea typeface="Times New Roman"/>
                <a:cs typeface="Times New Roman" pitchFamily="18" charset="0"/>
              </a:rPr>
              <a:t>Педагогическая диагностика индивидуального развития детей проводится педагогом в произвольной форме на основе </a:t>
            </a:r>
            <a:r>
              <a:rPr lang="ru-RU" sz="1600" dirty="0" err="1">
                <a:solidFill>
                  <a:schemeClr val="accent5">
                    <a:lumMod val="75000"/>
                  </a:schemeClr>
                </a:solidFill>
                <a:latin typeface="Times New Roman" pitchFamily="18" charset="0"/>
                <a:ea typeface="Times New Roman"/>
                <a:cs typeface="Times New Roman" pitchFamily="18" charset="0"/>
              </a:rPr>
              <a:t>малоформализованных</a:t>
            </a:r>
            <a:r>
              <a:rPr lang="ru-RU" sz="1600" dirty="0">
                <a:solidFill>
                  <a:schemeClr val="accent5">
                    <a:lumMod val="75000"/>
                  </a:schemeClr>
                </a:solidFill>
                <a:latin typeface="Times New Roman" pitchFamily="18" charset="0"/>
                <a:ea typeface="Times New Roman"/>
                <a:cs typeface="Times New Roman" pitchFamily="18" charset="0"/>
              </a:rPr>
              <a:t> диагностических методов: наблюдения, свободных бесед с детьми, анализа продуктов детской деятельности (рисунков, работ по лепке, аппликации, построек, поделок и тому подобное), специальных диагностических ситуаций. </a:t>
            </a:r>
            <a:endParaRPr lang="ru-RU" sz="1600" dirty="0" smtClean="0">
              <a:solidFill>
                <a:schemeClr val="accent5">
                  <a:lumMod val="75000"/>
                </a:schemeClr>
              </a:solidFill>
              <a:latin typeface="Times New Roman" pitchFamily="18" charset="0"/>
              <a:ea typeface="Times New Roman"/>
              <a:cs typeface="Times New Roman" pitchFamily="18" charset="0"/>
            </a:endParaRPr>
          </a:p>
          <a:p>
            <a:pPr indent="342900" algn="just">
              <a:lnSpc>
                <a:spcPts val="1200"/>
              </a:lnSpc>
              <a:spcAft>
                <a:spcPts val="800"/>
              </a:spcAft>
            </a:pPr>
            <a:r>
              <a:rPr lang="ru-RU" sz="1600" b="1" dirty="0">
                <a:solidFill>
                  <a:schemeClr val="accent5">
                    <a:lumMod val="75000"/>
                  </a:schemeClr>
                </a:solidFill>
                <a:latin typeface="Times New Roman" pitchFamily="18" charset="0"/>
                <a:ea typeface="Times New Roman"/>
                <a:cs typeface="Times New Roman" pitchFamily="18" charset="0"/>
              </a:rPr>
              <a:t>Специфика педагогической диагностики достижения планируемых образовательных результатов обусловлена следующими требованиями </a:t>
            </a:r>
            <a:r>
              <a:rPr lang="ru-RU" sz="1600" b="1" dirty="0">
                <a:solidFill>
                  <a:schemeClr val="accent5">
                    <a:lumMod val="75000"/>
                  </a:schemeClr>
                </a:solidFill>
                <a:latin typeface="Times New Roman" pitchFamily="18" charset="0"/>
                <a:ea typeface="Times New Roman"/>
                <a:cs typeface="Times New Roman" pitchFamily="18" charset="0"/>
                <a:hlinkClick r:id="rId2"/>
              </a:rPr>
              <a:t>ФГОС ДО</a:t>
            </a:r>
            <a:r>
              <a:rPr lang="ru-RU" sz="1600" b="1" dirty="0">
                <a:solidFill>
                  <a:schemeClr val="accent5">
                    <a:lumMod val="75000"/>
                  </a:schemeClr>
                </a:solidFill>
                <a:latin typeface="Times New Roman" pitchFamily="18" charset="0"/>
                <a:ea typeface="Times New Roman"/>
                <a:cs typeface="Times New Roman" pitchFamily="18" charset="0"/>
              </a:rPr>
              <a:t>:</a:t>
            </a:r>
            <a:endParaRPr lang="ru-RU" sz="1600" dirty="0">
              <a:solidFill>
                <a:schemeClr val="accent5">
                  <a:lumMod val="75000"/>
                </a:schemeClr>
              </a:solidFill>
              <a:latin typeface="Times New Roman" pitchFamily="18" charset="0"/>
              <a:ea typeface="Calibri"/>
              <a:cs typeface="Times New Roman" pitchFamily="18" charset="0"/>
            </a:endParaRPr>
          </a:p>
          <a:p>
            <a:pPr indent="342900" algn="just">
              <a:lnSpc>
                <a:spcPts val="1200"/>
              </a:lnSpc>
              <a:spcAft>
                <a:spcPts val="800"/>
              </a:spcAft>
            </a:pPr>
            <a:r>
              <a:rPr lang="ru-RU" sz="1600" dirty="0">
                <a:solidFill>
                  <a:schemeClr val="accent5">
                    <a:lumMod val="75000"/>
                  </a:schemeClr>
                </a:solidFill>
                <a:latin typeface="Times New Roman" pitchFamily="18" charset="0"/>
                <a:ea typeface="Times New Roman"/>
                <a:cs typeface="Times New Roman" pitchFamily="18" charset="0"/>
              </a:rPr>
              <a:t>-планируемые результаты освоения основной образовательной программы ДО заданы как целевые ориентиры ДО и представляют собой социально-нормативные возрастные характеристики возможных достижений ребенка на разных этапах дошкольного детства;</a:t>
            </a:r>
            <a:endParaRPr lang="ru-RU" sz="1600" dirty="0">
              <a:solidFill>
                <a:schemeClr val="accent5">
                  <a:lumMod val="75000"/>
                </a:schemeClr>
              </a:solidFill>
              <a:latin typeface="Times New Roman" pitchFamily="18" charset="0"/>
              <a:ea typeface="Calibri"/>
              <a:cs typeface="Times New Roman" pitchFamily="18" charset="0"/>
            </a:endParaRPr>
          </a:p>
          <a:p>
            <a:pPr indent="342900" algn="just">
              <a:lnSpc>
                <a:spcPts val="1200"/>
              </a:lnSpc>
              <a:spcAft>
                <a:spcPts val="800"/>
              </a:spcAft>
            </a:pPr>
            <a:r>
              <a:rPr lang="ru-RU" sz="1600" dirty="0">
                <a:solidFill>
                  <a:schemeClr val="accent5">
                    <a:lumMod val="75000"/>
                  </a:schemeClr>
                </a:solidFill>
                <a:latin typeface="Times New Roman" pitchFamily="18" charset="0"/>
                <a:ea typeface="Times New Roman"/>
                <a:cs typeface="Times New Roman" pitchFamily="18" charset="0"/>
              </a:rPr>
              <a:t>-целевые ориентиры не подлежат непосредственной оценке, в том числе и в виде педагогической диагностики (мониторинга), и не являются основанием для их формального сравнения с реальными достижениями детей и основой объективной оценки соответствия установленным требованиям образовательной деятельности и подготовки детей.</a:t>
            </a:r>
            <a:endParaRPr lang="ru-RU" sz="1600" dirty="0">
              <a:solidFill>
                <a:schemeClr val="accent5">
                  <a:lumMod val="75000"/>
                </a:schemeClr>
              </a:solidFill>
              <a:latin typeface="Times New Roman" pitchFamily="18" charset="0"/>
              <a:ea typeface="Calibri"/>
              <a:cs typeface="Times New Roman" pitchFamily="18" charset="0"/>
            </a:endParaRPr>
          </a:p>
          <a:p>
            <a:pPr marL="285750" indent="-285750" algn="just">
              <a:lnSpc>
                <a:spcPts val="1200"/>
              </a:lnSpc>
              <a:spcAft>
                <a:spcPts val="0"/>
              </a:spcAft>
              <a:buFontTx/>
              <a:buChar char="-"/>
            </a:pPr>
            <a:endParaRPr lang="ru-RU" sz="1600" dirty="0">
              <a:effectLst/>
              <a:latin typeface="Calibri"/>
              <a:ea typeface="Calibri"/>
              <a:cs typeface="Times New Roman"/>
            </a:endParaRPr>
          </a:p>
        </p:txBody>
      </p:sp>
    </p:spTree>
    <p:extLst>
      <p:ext uri="{BB962C8B-B14F-4D97-AF65-F5344CB8AC3E}">
        <p14:creationId xmlns:p14="http://schemas.microsoft.com/office/powerpoint/2010/main" val="18482251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6250706"/>
          </a:xfrm>
        </p:spPr>
        <p:txBody>
          <a:bodyPr>
            <a:normAutofit/>
          </a:bodyPr>
          <a:lstStyle/>
          <a:p>
            <a:pPr>
              <a:lnSpc>
                <a:spcPts val="1200"/>
              </a:lnSpc>
              <a:spcAft>
                <a:spcPts val="0"/>
              </a:spcAft>
            </a:pPr>
            <a:r>
              <a:rPr lang="ru-RU" sz="2000" b="1" dirty="0">
                <a:latin typeface="Times New Roman" pitchFamily="18" charset="0"/>
                <a:cs typeface="Times New Roman" pitchFamily="18" charset="0"/>
              </a:rPr>
              <a:t> </a:t>
            </a:r>
            <a:r>
              <a:rPr lang="ru-RU" sz="2000" b="1"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  Содержательный раздел</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 </a:t>
            </a:r>
            <a:r>
              <a:rPr lang="ru-RU" sz="1600" dirty="0" smtClean="0">
                <a:solidFill>
                  <a:schemeClr val="accent5">
                    <a:lumMod val="75000"/>
                  </a:schemeClr>
                </a:solidFill>
                <a:latin typeface="Times New Roman" pitchFamily="18" charset="0"/>
                <a:cs typeface="Times New Roman" pitchFamily="18" charset="0"/>
              </a:rPr>
              <a:t>Представляет общее содержание Программы, обеспечивающее полноценное развитие </a:t>
            </a:r>
            <a:r>
              <a:rPr lang="ru-RU" sz="1600" dirty="0" smtClean="0">
                <a:solidFill>
                  <a:schemeClr val="accent5">
                    <a:lumMod val="75000"/>
                  </a:schemeClr>
                </a:solidFill>
                <a:latin typeface="Times New Roman" pitchFamily="18" charset="0"/>
                <a:cs typeface="Times New Roman" pitchFamily="18" charset="0"/>
              </a:rPr>
              <a:t>личности детей</a:t>
            </a:r>
            <a:r>
              <a:rPr lang="ru-RU" sz="1600" dirty="0" smtClean="0">
                <a:solidFill>
                  <a:schemeClr val="accent5">
                    <a:lumMod val="75000"/>
                  </a:schemeClr>
                </a:solidFill>
                <a:latin typeface="Times New Roman" pitchFamily="18" charset="0"/>
                <a:cs typeface="Times New Roman" pitchFamily="18" charset="0"/>
              </a:rPr>
              <a:t>. </a:t>
            </a:r>
            <a:r>
              <a:rPr lang="ru-RU" sz="1600" dirty="0">
                <a:solidFill>
                  <a:schemeClr val="accent5">
                    <a:lumMod val="75000"/>
                  </a:schemeClr>
                </a:solidFill>
                <a:effectLst/>
                <a:latin typeface="Times New Roman" pitchFamily="18" charset="0"/>
                <a:ea typeface="Calibri"/>
                <a:cs typeface="Times New Roman" pitchFamily="18" charset="0"/>
              </a:rPr>
              <a:t>Программа	определяет	содержательные	линии	образовательной деятельности, реализуемые	по     основным	направлениям     развития	детей дошкольного возраста (социально-коммуникативного, познавательного, речевого, художественно-эстетического, физического развития).</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a:solidFill>
                  <a:schemeClr val="accent5">
                    <a:lumMod val="75000"/>
                  </a:schemeClr>
                </a:solidFill>
                <a:effectLst/>
                <a:latin typeface="Times New Roman" pitchFamily="18" charset="0"/>
                <a:ea typeface="Calibri"/>
                <a:cs typeface="Times New Roman" pitchFamily="18" charset="0"/>
              </a:rPr>
              <a:t>В каждой образовательной </a:t>
            </a:r>
            <a:r>
              <a:rPr lang="ru-RU" sz="1600" dirty="0" smtClean="0">
                <a:solidFill>
                  <a:schemeClr val="accent5">
                    <a:lumMod val="75000"/>
                  </a:schemeClr>
                </a:solidFill>
                <a:effectLst/>
                <a:latin typeface="Times New Roman" pitchFamily="18" charset="0"/>
                <a:ea typeface="Calibri"/>
                <a:cs typeface="Times New Roman" pitchFamily="18" charset="0"/>
              </a:rPr>
              <a:t>области сформулированы </a:t>
            </a:r>
            <a:r>
              <a:rPr lang="ru-RU" sz="1600" dirty="0">
                <a:solidFill>
                  <a:schemeClr val="accent5">
                    <a:lumMod val="75000"/>
                  </a:schemeClr>
                </a:solidFill>
                <a:effectLst/>
                <a:latin typeface="Times New Roman" pitchFamily="18" charset="0"/>
                <a:ea typeface="Calibri"/>
                <a:cs typeface="Times New Roman" pitchFamily="18" charset="0"/>
              </a:rPr>
              <a:t>задачи и содержание образовательной </a:t>
            </a:r>
            <a:r>
              <a:rPr lang="ru-RU" sz="1600" dirty="0" smtClean="0">
                <a:solidFill>
                  <a:schemeClr val="accent5">
                    <a:lumMod val="75000"/>
                  </a:schemeClr>
                </a:solidFill>
                <a:effectLst/>
                <a:latin typeface="Times New Roman" pitchFamily="18" charset="0"/>
                <a:ea typeface="Calibri"/>
                <a:cs typeface="Times New Roman" pitchFamily="18" charset="0"/>
              </a:rPr>
              <a:t>                                                 деятельности, предусмотренное</a:t>
            </a:r>
            <a:r>
              <a:rPr lang="ru-RU" sz="1600" dirty="0">
                <a:solidFill>
                  <a:schemeClr val="accent5">
                    <a:lumMod val="75000"/>
                  </a:schemeClr>
                </a:solidFill>
                <a:effectLst/>
                <a:latin typeface="Times New Roman" pitchFamily="18" charset="0"/>
                <a:ea typeface="Calibri"/>
                <a:cs typeface="Times New Roman" pitchFamily="18" charset="0"/>
              </a:rPr>
              <a:t>	</a:t>
            </a:r>
            <a:r>
              <a:rPr lang="ru-RU" sz="1600" dirty="0" smtClean="0">
                <a:solidFill>
                  <a:schemeClr val="accent5">
                    <a:lumMod val="75000"/>
                  </a:schemeClr>
                </a:solidFill>
                <a:effectLst/>
                <a:latin typeface="Times New Roman" pitchFamily="18" charset="0"/>
                <a:ea typeface="Calibri"/>
                <a:cs typeface="Times New Roman" pitchFamily="18" charset="0"/>
              </a:rPr>
              <a:t>для освоения в каждой </a:t>
            </a:r>
            <a:r>
              <a:rPr lang="ru-RU" sz="1600" dirty="0">
                <a:solidFill>
                  <a:schemeClr val="accent5">
                    <a:lumMod val="75000"/>
                  </a:schemeClr>
                </a:solidFill>
                <a:effectLst/>
                <a:latin typeface="Times New Roman" pitchFamily="18" charset="0"/>
                <a:ea typeface="Calibri"/>
                <a:cs typeface="Times New Roman" pitchFamily="18" charset="0"/>
              </a:rPr>
              <a:t>возрастной группе детей в возрасте от двух лет  до семи-восьми лет. Представлены задачи воспитания, направленные на приобщение детей к ценностям российского народа, формирование у них ценностного отношения к окружающему миру.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latin typeface="Times New Roman" pitchFamily="18" charset="0"/>
                <a:cs typeface="Times New Roman" pitchFamily="18" charset="0"/>
              </a:rPr>
              <a:t/>
            </a:r>
            <a:br>
              <a:rPr lang="ru-RU" sz="1600" dirty="0" smtClean="0">
                <a:solidFill>
                  <a:schemeClr val="accent5">
                    <a:lumMod val="75000"/>
                  </a:schemeClr>
                </a:solidFill>
                <a:latin typeface="Times New Roman" pitchFamily="18" charset="0"/>
                <a:cs typeface="Times New Roman" pitchFamily="18" charset="0"/>
              </a:rPr>
            </a:br>
            <a:r>
              <a:rPr lang="ru-RU" sz="1600" dirty="0" smtClean="0">
                <a:solidFill>
                  <a:schemeClr val="accent5">
                    <a:lumMod val="75000"/>
                  </a:schemeClr>
                </a:solidFill>
                <a:latin typeface="Times New Roman" pitchFamily="18" charset="0"/>
                <a:cs typeface="Times New Roman" pitchFamily="18" charset="0"/>
              </a:rPr>
              <a:t>Программа состоит из обязательной части и части, формируемой участниками образовательных </a:t>
            </a:r>
            <a:r>
              <a:rPr lang="ru-RU" sz="1600" dirty="0" smtClean="0">
                <a:solidFill>
                  <a:schemeClr val="accent5">
                    <a:lumMod val="75000"/>
                  </a:schemeClr>
                </a:solidFill>
                <a:latin typeface="Times New Roman" pitchFamily="18" charset="0"/>
                <a:cs typeface="Times New Roman" pitchFamily="18" charset="0"/>
              </a:rPr>
              <a:t>отношений (вариативная </a:t>
            </a:r>
            <a:r>
              <a:rPr lang="ru-RU" sz="1600" dirty="0" smtClean="0">
                <a:solidFill>
                  <a:schemeClr val="accent5">
                    <a:lumMod val="75000"/>
                  </a:schemeClr>
                </a:solidFill>
                <a:latin typeface="Times New Roman" pitchFamily="18" charset="0"/>
                <a:cs typeface="Times New Roman" pitchFamily="18" charset="0"/>
              </a:rPr>
              <a:t>часть). </a:t>
            </a:r>
            <a:br>
              <a:rPr lang="ru-RU" sz="1600" dirty="0" smtClean="0">
                <a:solidFill>
                  <a:schemeClr val="accent5">
                    <a:lumMod val="75000"/>
                  </a:schemeClr>
                </a:solidFill>
                <a:latin typeface="Times New Roman" pitchFamily="18" charset="0"/>
                <a:cs typeface="Times New Roman" pitchFamily="18" charset="0"/>
              </a:rPr>
            </a:br>
            <a:r>
              <a:rPr lang="ru-RU" sz="1600" b="1" dirty="0" smtClean="0">
                <a:solidFill>
                  <a:schemeClr val="accent5">
                    <a:lumMod val="75000"/>
                  </a:schemeClr>
                </a:solidFill>
                <a:latin typeface="Times New Roman" pitchFamily="18" charset="0"/>
                <a:cs typeface="Times New Roman" pitchFamily="18" charset="0"/>
              </a:rPr>
              <a:t>        </a:t>
            </a:r>
            <a:r>
              <a:rPr lang="ru-RU" sz="1600" b="1" i="1" dirty="0" smtClean="0">
                <a:solidFill>
                  <a:schemeClr val="accent5">
                    <a:lumMod val="75000"/>
                  </a:schemeClr>
                </a:solidFill>
                <a:latin typeface="Times New Roman" pitchFamily="18" charset="0"/>
                <a:cs typeface="Times New Roman" pitchFamily="18" charset="0"/>
              </a:rPr>
              <a:t>Обязательная часть </a:t>
            </a:r>
            <a:r>
              <a:rPr lang="ru-RU" sz="1600" b="1" dirty="0" smtClean="0">
                <a:solidFill>
                  <a:schemeClr val="accent5">
                    <a:lumMod val="75000"/>
                  </a:schemeClr>
                </a:solidFill>
                <a:latin typeface="Times New Roman" pitchFamily="18" charset="0"/>
                <a:cs typeface="Times New Roman" pitchFamily="18" charset="0"/>
              </a:rPr>
              <a:t>Программы отражает комплексность подхода, обеспечивая развитие детей во всех пяти образовательных областях.     Обязательная часть разработана на основе примерной основной общеобразовательной программы дошкольного образования «От рождения до школы» (</a:t>
            </a:r>
            <a:r>
              <a:rPr lang="ru-RU" sz="1600" b="1" dirty="0" err="1" smtClean="0">
                <a:solidFill>
                  <a:schemeClr val="accent5">
                    <a:lumMod val="75000"/>
                  </a:schemeClr>
                </a:solidFill>
                <a:latin typeface="Times New Roman" pitchFamily="18" charset="0"/>
                <a:cs typeface="Times New Roman" pitchFamily="18" charset="0"/>
              </a:rPr>
              <a:t>Н.Е.Веракса</a:t>
            </a:r>
            <a:r>
              <a:rPr lang="ru-RU" sz="1600" b="1" dirty="0" smtClean="0">
                <a:solidFill>
                  <a:schemeClr val="accent5">
                    <a:lumMod val="75000"/>
                  </a:schemeClr>
                </a:solidFill>
                <a:latin typeface="Times New Roman" pitchFamily="18" charset="0"/>
                <a:cs typeface="Times New Roman" pitchFamily="18" charset="0"/>
              </a:rPr>
              <a:t>, Т.С.Комарова, М.А.Васильева) </a:t>
            </a:r>
            <a:r>
              <a:rPr lang="ru-RU" sz="1600" b="1" dirty="0" smtClean="0">
                <a:solidFill>
                  <a:schemeClr val="accent5">
                    <a:lumMod val="75000"/>
                  </a:schemeClr>
                </a:solidFill>
                <a:latin typeface="Times New Roman" pitchFamily="18" charset="0"/>
                <a:cs typeface="Times New Roman" pitchFamily="18" charset="0"/>
              </a:rPr>
              <a:t/>
            </a:r>
            <a:br>
              <a:rPr lang="ru-RU" sz="1600" b="1" dirty="0" smtClean="0">
                <a:solidFill>
                  <a:schemeClr val="accent5">
                    <a:lumMod val="75000"/>
                  </a:schemeClr>
                </a:solidFill>
                <a:latin typeface="Times New Roman" pitchFamily="18" charset="0"/>
                <a:cs typeface="Times New Roman" pitchFamily="18" charset="0"/>
              </a:rPr>
            </a:br>
            <a:r>
              <a:rPr lang="ru-RU" sz="1600" b="1" dirty="0" smtClean="0">
                <a:solidFill>
                  <a:schemeClr val="accent5">
                    <a:lumMod val="75000"/>
                  </a:schemeClr>
                </a:solidFill>
                <a:latin typeface="Times New Roman" pitchFamily="18" charset="0"/>
                <a:cs typeface="Times New Roman" pitchFamily="18" charset="0"/>
              </a:rPr>
              <a:t>с </a:t>
            </a:r>
            <a:r>
              <a:rPr lang="ru-RU" sz="1600" b="1" dirty="0" smtClean="0">
                <a:solidFill>
                  <a:schemeClr val="accent5">
                    <a:lumMod val="75000"/>
                  </a:schemeClr>
                </a:solidFill>
                <a:latin typeface="Times New Roman" pitchFamily="18" charset="0"/>
                <a:cs typeface="Times New Roman" pitchFamily="18" charset="0"/>
              </a:rPr>
              <a:t>учётом используемой вариативной </a:t>
            </a:r>
            <a:r>
              <a:rPr lang="ru-RU" sz="1600" b="1" dirty="0" smtClean="0">
                <a:solidFill>
                  <a:schemeClr val="accent5">
                    <a:lumMod val="75000"/>
                  </a:schemeClr>
                </a:solidFill>
                <a:latin typeface="Times New Roman" pitchFamily="18" charset="0"/>
                <a:cs typeface="Times New Roman" pitchFamily="18" charset="0"/>
              </a:rPr>
              <a:t>программы: </a:t>
            </a:r>
            <a:r>
              <a:rPr lang="ru-RU" sz="1600" b="1" dirty="0" smtClean="0">
                <a:solidFill>
                  <a:schemeClr val="accent5">
                    <a:lumMod val="75000"/>
                  </a:schemeClr>
                </a:solidFill>
                <a:effectLst/>
                <a:latin typeface="Times New Roman" pitchFamily="18" charset="0"/>
                <a:ea typeface="Times New Roman"/>
                <a:cs typeface="Times New Roman" pitchFamily="18" charset="0"/>
              </a:rPr>
              <a:t>Образовательная программа дошкольного образования «самоцвет»: младенческий, ранний возраст, дошкольный возраст - </a:t>
            </a:r>
            <a:r>
              <a:rPr lang="ru-RU" sz="1600" b="1" dirty="0">
                <a:solidFill>
                  <a:schemeClr val="accent5">
                    <a:lumMod val="75000"/>
                  </a:schemeClr>
                </a:solidFill>
                <a:effectLst/>
                <a:latin typeface="Times New Roman" pitchFamily="18" charset="0"/>
                <a:ea typeface="Times New Roman"/>
                <a:cs typeface="Times New Roman" pitchFamily="18" charset="0"/>
              </a:rPr>
              <a:t>Е</a:t>
            </a:r>
            <a:r>
              <a:rPr lang="ru-RU" sz="1600" b="1" dirty="0" smtClean="0">
                <a:solidFill>
                  <a:schemeClr val="accent5">
                    <a:lumMod val="75000"/>
                  </a:schemeClr>
                </a:solidFill>
                <a:effectLst/>
                <a:latin typeface="Times New Roman" pitchFamily="18" charset="0"/>
                <a:ea typeface="Times New Roman"/>
                <a:cs typeface="Times New Roman" pitchFamily="18" charset="0"/>
              </a:rPr>
              <a:t>катеринбург: ГАОУ ДПО СО «ИРО», 2019. -301 с.; Толстикова О.В., Трофимова О.А. Дягилева Н.В, </a:t>
            </a:r>
            <a:r>
              <a:rPr lang="ru-RU" sz="1600" b="1" dirty="0">
                <a:solidFill>
                  <a:schemeClr val="accent5">
                    <a:lumMod val="75000"/>
                  </a:schemeClr>
                </a:solidFill>
                <a:effectLst/>
                <a:latin typeface="Times New Roman" pitchFamily="18" charset="0"/>
                <a:ea typeface="Times New Roman"/>
                <a:cs typeface="Times New Roman" pitchFamily="18" charset="0"/>
              </a:rPr>
              <a:t>З</a:t>
            </a:r>
            <a:r>
              <a:rPr lang="ru-RU" sz="1600" b="1" dirty="0" smtClean="0">
                <a:solidFill>
                  <a:schemeClr val="accent5">
                    <a:lumMod val="75000"/>
                  </a:schemeClr>
                </a:solidFill>
                <a:effectLst/>
                <a:latin typeface="Times New Roman" pitchFamily="18" charset="0"/>
                <a:ea typeface="Times New Roman"/>
                <a:cs typeface="Times New Roman" pitchFamily="18" charset="0"/>
              </a:rPr>
              <a:t>акревская О.В. И др. </a:t>
            </a:r>
            <a:br>
              <a:rPr lang="ru-RU" sz="1600" b="1" dirty="0" smtClean="0">
                <a:solidFill>
                  <a:schemeClr val="accent5">
                    <a:lumMod val="75000"/>
                  </a:schemeClr>
                </a:solidFill>
                <a:effectLst/>
                <a:latin typeface="Times New Roman" pitchFamily="18" charset="0"/>
                <a:ea typeface="Times New Roman"/>
                <a:cs typeface="Times New Roman" pitchFamily="18" charset="0"/>
              </a:rPr>
            </a:br>
            <a:r>
              <a:rPr lang="ru-RU" sz="1600" i="1" dirty="0" smtClean="0">
                <a:solidFill>
                  <a:schemeClr val="accent5">
                    <a:lumMod val="75000"/>
                  </a:schemeClr>
                </a:solidFill>
                <a:latin typeface="Times New Roman" pitchFamily="18" charset="0"/>
                <a:cs typeface="Times New Roman" pitchFamily="18" charset="0"/>
              </a:rPr>
              <a:t>        </a:t>
            </a:r>
            <a:r>
              <a:rPr lang="ru-RU" sz="1600" i="1" dirty="0" smtClean="0">
                <a:solidFill>
                  <a:schemeClr val="accent5">
                    <a:lumMod val="75000"/>
                  </a:schemeClr>
                </a:solidFill>
                <a:latin typeface="Times New Roman" pitchFamily="18" charset="0"/>
                <a:cs typeface="Times New Roman" pitchFamily="18" charset="0"/>
              </a:rPr>
              <a:t>Вариативная часть </a:t>
            </a:r>
            <a:r>
              <a:rPr lang="ru-RU" sz="1600" dirty="0" smtClean="0">
                <a:solidFill>
                  <a:schemeClr val="accent5">
                    <a:lumMod val="75000"/>
                  </a:schemeClr>
                </a:solidFill>
                <a:latin typeface="Times New Roman" pitchFamily="18" charset="0"/>
                <a:cs typeface="Times New Roman" pitchFamily="18" charset="0"/>
              </a:rPr>
              <a:t>отражает воспитание любви к малой Родине, родному краю осознание его многонациональности, многоаспектности, формирование      общей культуры личности с учетом этнокультурной составляющей образования, формирование духовно-нравственного отношения и чувства сопричастности к родному дому, семье, детскому саду, селу, родному краю, культурному наследию своего народа, формирование бережного отношения к родной природе, окружающему миру, формирование начал культуры здо­рового образа жизни на основе национально-культурных традиций.</a:t>
            </a:r>
            <a:br>
              <a:rPr lang="ru-RU" sz="1600" dirty="0" smtClean="0">
                <a:solidFill>
                  <a:schemeClr val="accent5">
                    <a:lumMod val="75000"/>
                  </a:schemeClr>
                </a:solidFill>
                <a:latin typeface="Times New Roman" pitchFamily="18" charset="0"/>
                <a:cs typeface="Times New Roman" pitchFamily="18" charset="0"/>
              </a:rPr>
            </a:br>
            <a:endParaRPr lang="ru-RU" sz="1600" dirty="0">
              <a:solidFill>
                <a:schemeClr val="accent5">
                  <a:lumMod val="75000"/>
                </a:schemeClr>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749" y="906979"/>
            <a:ext cx="8568952" cy="5688632"/>
          </a:xfrm>
        </p:spPr>
        <p:txBody>
          <a:bodyPr>
            <a:normAutofit/>
          </a:bodyPr>
          <a:lstStyle/>
          <a:p>
            <a:pPr algn="l"/>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t>
            </a:r>
            <a:r>
              <a:rPr lang="ru-RU" sz="1400" dirty="0" smtClean="0"/>
              <a:t/>
            </a:r>
            <a:br>
              <a:rPr lang="ru-RU" sz="1400" dirty="0" smtClean="0"/>
            </a:br>
            <a:endParaRPr lang="ru-RU" sz="1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946433925"/>
              </p:ext>
            </p:extLst>
          </p:nvPr>
        </p:nvGraphicFramePr>
        <p:xfrm>
          <a:off x="611560" y="3031798"/>
          <a:ext cx="6077585" cy="2617208"/>
        </p:xfrm>
        <a:graphic>
          <a:graphicData uri="http://schemas.openxmlformats.org/drawingml/2006/table">
            <a:tbl>
              <a:tblPr firstRow="1" firstCol="1" bandRow="1"/>
              <a:tblGrid>
                <a:gridCol w="2228850"/>
                <a:gridCol w="3848735"/>
              </a:tblGrid>
              <a:tr h="313108">
                <a:tc>
                  <a:txBody>
                    <a:bodyPr/>
                    <a:lstStyle/>
                    <a:p>
                      <a:pPr algn="just">
                        <a:lnSpc>
                          <a:spcPts val="1200"/>
                        </a:lnSpc>
                        <a:spcAft>
                          <a:spcPts val="800"/>
                        </a:spcAft>
                      </a:pPr>
                      <a:r>
                        <a:rPr lang="ru-RU" sz="1400" b="1" dirty="0">
                          <a:solidFill>
                            <a:schemeClr val="accent5">
                              <a:lumMod val="75000"/>
                            </a:schemeClr>
                          </a:solidFill>
                          <a:effectLst/>
                          <a:latin typeface="Times New Roman" pitchFamily="18" charset="0"/>
                          <a:ea typeface="Times New Roman"/>
                          <a:cs typeface="Times New Roman" pitchFamily="18" charset="0"/>
                        </a:rPr>
                        <a:t>Культурные практики</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41605">
                        <a:lnSpc>
                          <a:spcPct val="115000"/>
                        </a:lnSpc>
                        <a:spcAft>
                          <a:spcPts val="0"/>
                        </a:spcAft>
                        <a:tabLst>
                          <a:tab pos="2757170" algn="l"/>
                        </a:tabLst>
                      </a:pPr>
                      <a:r>
                        <a:rPr lang="ru-RU" sz="1400" b="1">
                          <a:solidFill>
                            <a:schemeClr val="accent5">
                              <a:lumMod val="75000"/>
                            </a:schemeClr>
                          </a:solidFill>
                          <a:effectLst/>
                          <a:latin typeface="Times New Roman" pitchFamily="18" charset="0"/>
                          <a:ea typeface="Times New Roman"/>
                          <a:cs typeface="Times New Roman" pitchFamily="18" charset="0"/>
                        </a:rPr>
                        <a:t>Разные виды детских инициатив</a:t>
                      </a:r>
                      <a:endParaRPr lang="ru-RU" sz="140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Игровая</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в игровой практике ребенок проявляет себя как творческий субъект (творческая инициатива)</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Продуктивная</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в продуктивной - созидающий и волевой субъект (инициатива целеполагания);</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125">
                <a:tc>
                  <a:txBody>
                    <a:bodyPr/>
                    <a:lstStyle/>
                    <a:p>
                      <a:pPr algn="just">
                        <a:lnSpc>
                          <a:spcPts val="1200"/>
                        </a:lnSpc>
                        <a:spcAft>
                          <a:spcPts val="800"/>
                        </a:spcAft>
                      </a:pPr>
                      <a:r>
                        <a:rPr lang="ru-RU" sz="1400">
                          <a:solidFill>
                            <a:schemeClr val="accent5">
                              <a:lumMod val="75000"/>
                            </a:schemeClr>
                          </a:solidFill>
                          <a:effectLst/>
                          <a:latin typeface="Times New Roman" pitchFamily="18" charset="0"/>
                          <a:ea typeface="Times New Roman"/>
                          <a:cs typeface="Times New Roman" pitchFamily="18" charset="0"/>
                        </a:rPr>
                        <a:t>Познавательно-исследовательская</a:t>
                      </a:r>
                      <a:endParaRPr lang="ru-RU" sz="140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в познавательно-исследовательской практике - как субъект исследования (познавательная инициатива)</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ts val="1200"/>
                        </a:lnSpc>
                        <a:spcAft>
                          <a:spcPts val="800"/>
                        </a:spcAft>
                      </a:pPr>
                      <a:r>
                        <a:rPr lang="ru-RU" sz="1400">
                          <a:solidFill>
                            <a:schemeClr val="accent5">
                              <a:lumMod val="75000"/>
                            </a:schemeClr>
                          </a:solidFill>
                          <a:effectLst/>
                          <a:latin typeface="Times New Roman" pitchFamily="18" charset="0"/>
                          <a:ea typeface="Times New Roman"/>
                          <a:cs typeface="Times New Roman" pitchFamily="18" charset="0"/>
                        </a:rPr>
                        <a:t>Коммуникативная</a:t>
                      </a:r>
                      <a:endParaRPr lang="ru-RU" sz="140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в коммуникативной практике - как партнер по взаимодействию и собеседник (коммуникативная инициатива)</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Чтение художественной литературы</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800"/>
                        </a:spcAft>
                      </a:pPr>
                      <a:r>
                        <a:rPr lang="ru-RU" sz="1400" dirty="0">
                          <a:solidFill>
                            <a:schemeClr val="accent5">
                              <a:lumMod val="75000"/>
                            </a:schemeClr>
                          </a:solidFill>
                          <a:effectLst/>
                          <a:latin typeface="Times New Roman" pitchFamily="18" charset="0"/>
                          <a:ea typeface="Times New Roman"/>
                          <a:cs typeface="Times New Roman" pitchFamily="18" charset="0"/>
                        </a:rPr>
                        <a:t>чтение художественной литературы дополняет развивающие возможности других культурных практик детей дошкольного возраста (игровой, познавательно - исследовательской, продуктивной деятельности).</a:t>
                      </a:r>
                      <a:endParaRPr lang="ru-RU" sz="1400" dirty="0">
                        <a:solidFill>
                          <a:schemeClr val="accent5">
                            <a:lumMod val="75000"/>
                          </a:schemeClr>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258749" y="384920"/>
            <a:ext cx="8568952"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endParaRPr lang="ru-RU" sz="1200" dirty="0">
              <a:latin typeface="Calibri" pitchFamily="34" charset="0"/>
              <a:ea typeface="Times New Roman" pitchFamily="18" charset="0"/>
              <a:cs typeface="Times New Roman" pitchFamily="18" charset="0"/>
            </a:endParaRPr>
          </a:p>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endPar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Ценность культурных практик состоит в том, что они ориентированы на проявление детьми самостоятельности и творчества, </a:t>
            </a:r>
          </a:p>
          <a:p>
            <a:pPr marL="0" marR="0" lvl="0" indent="342900" algn="l" defTabSz="914400" rtl="0" eaLnBrk="1" fontAlgn="base" latinLnBrk="0" hangingPunct="1">
              <a:lnSpc>
                <a:spcPct val="100000"/>
              </a:lnSpc>
              <a:spcBef>
                <a:spcPct val="0"/>
              </a:spcBef>
              <a:spcAft>
                <a:spcPct val="0"/>
              </a:spcAft>
              <a:buClrTx/>
              <a:buSzTx/>
              <a:buFontTx/>
              <a:buNone/>
              <a:tabLst>
                <a:tab pos="2757488" algn="l"/>
              </a:tabLst>
            </a:pP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активности и инициативности в разных видах деятельности, обеспечивают их продуктивность.</a:t>
            </a:r>
            <a:endParaRPr kumimoji="0" lang="ru-RU" sz="14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tab pos="2757488" algn="l"/>
              </a:tabLst>
            </a:pPr>
            <a:r>
              <a:rPr kumimoji="0" lang="ru-RU" sz="1400" b="1"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К культурным практикам относят</a:t>
            </a: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игровую, продуктивную, познавательно-исследовательскую, коммуникативную практики,</a:t>
            </a:r>
            <a:r>
              <a:rPr kumimoji="0" lang="ru-RU" sz="1400" b="0" i="0" u="none" strike="noStrike" cap="none" normalizeH="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a:t>
            </a: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чтение художественной литературы.</a:t>
            </a:r>
            <a:endParaRPr kumimoji="0" lang="ru-RU" sz="14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tab pos="2757488" algn="l"/>
              </a:tabLst>
            </a:pP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Культурные практики предоставляют ребенку возможность проявить свою </a:t>
            </a:r>
            <a:r>
              <a:rPr kumimoji="0" lang="ru-RU" sz="1400" b="0" i="0" u="none" strike="noStrike" cap="none" normalizeH="0" baseline="0" dirty="0" err="1" smtClean="0">
                <a:ln>
                  <a:noFill/>
                </a:ln>
                <a:solidFill>
                  <a:schemeClr val="accent5">
                    <a:lumMod val="75000"/>
                  </a:schemeClr>
                </a:solidFill>
                <a:effectLst/>
                <a:latin typeface="Times New Roman" pitchFamily="18" charset="0"/>
                <a:ea typeface="Times New Roman" pitchFamily="18" charset="0"/>
                <a:cs typeface="Times New Roman" pitchFamily="18" charset="0"/>
              </a:rPr>
              <a:t>субъектность</a:t>
            </a: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с разных сторон, что, в свою очередь,</a:t>
            </a:r>
            <a:r>
              <a:rPr kumimoji="0" lang="ru-RU" sz="1400" b="0" i="0" u="none" strike="noStrike" cap="none" normalizeH="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a:t>
            </a:r>
            <a:r>
              <a:rPr kumimoji="0" lang="ru-RU" sz="1400" b="0"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 способствует становлению разных </a:t>
            </a:r>
            <a:r>
              <a:rPr kumimoji="0" lang="ru-RU" sz="1400" b="0" i="0" u="sng"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видов детских инициатив:</a:t>
            </a:r>
            <a:endParaRPr kumimoji="0" lang="ru-RU" sz="14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tab pos="2757488" algn="l"/>
              </a:tabLst>
            </a:pPr>
            <a:endParaRPr kumimoji="0" lang="ru-RU" sz="1800" b="0" i="0" u="none" strike="noStrike" cap="none" normalizeH="0" baseline="0" dirty="0" smtClean="0">
              <a:ln>
                <a:noFill/>
              </a:ln>
              <a:solidFill>
                <a:schemeClr val="accent5">
                  <a:lumMod val="75000"/>
                </a:schemeClr>
              </a:solidFill>
              <a:effectLst/>
              <a:latin typeface="Arial" pitchFamily="34" charset="0"/>
              <a:cs typeface="Arial" pitchFamily="34" charset="0"/>
            </a:endParaRPr>
          </a:p>
        </p:txBody>
      </p:sp>
      <p:sp>
        <p:nvSpPr>
          <p:cNvPr id="5" name="Прямоугольник 4"/>
          <p:cNvSpPr/>
          <p:nvPr/>
        </p:nvSpPr>
        <p:spPr>
          <a:xfrm>
            <a:off x="683567" y="260648"/>
            <a:ext cx="8144133" cy="1292662"/>
          </a:xfrm>
          <a:prstGeom prst="rect">
            <a:avLst/>
          </a:prstGeom>
        </p:spPr>
        <p:txBody>
          <a:bodyPr wrap="square">
            <a:spAutoFit/>
          </a:bodyPr>
          <a:lstStyle/>
          <a:p>
            <a:r>
              <a:rPr lang="ru-RU" sz="2000" b="1" dirty="0">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О</a:t>
            </a:r>
            <a:r>
              <a:rPr lang="x-none" sz="2000" b="1">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собенности разных видов образовательной деятельности и культурных практик:</a:t>
            </a:r>
            <a:r>
              <a:rPr lang="ru-RU" sz="2000" b="1" dirty="0">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
            </a:r>
            <a:br>
              <a:rPr lang="ru-RU" sz="2000" b="1" dirty="0">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x-none" sz="2000" b="1">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 </a:t>
            </a:r>
            <a:r>
              <a:rPr lang="ru-RU" sz="1600" dirty="0">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
            </a:r>
            <a:br>
              <a:rPr lang="ru-RU" sz="1600" dirty="0">
                <a:solidFill>
                  <a:srgbClr val="4F271C">
                    <a:satMod val="130000"/>
                  </a:srgb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endParaRPr lang="ru-RU" dirty="0"/>
          </a:p>
        </p:txBody>
      </p:sp>
      <p:sp>
        <p:nvSpPr>
          <p:cNvPr id="6" name="Прямоугольник 5"/>
          <p:cNvSpPr/>
          <p:nvPr/>
        </p:nvSpPr>
        <p:spPr>
          <a:xfrm>
            <a:off x="539552" y="5669927"/>
            <a:ext cx="8332888" cy="553998"/>
          </a:xfrm>
          <a:prstGeom prst="rect">
            <a:avLst/>
          </a:prstGeom>
        </p:spPr>
        <p:txBody>
          <a:bodyPr wrap="square">
            <a:spAutoFit/>
          </a:bodyPr>
          <a:lstStyle/>
          <a:p>
            <a:pPr algn="just">
              <a:lnSpc>
                <a:spcPts val="1200"/>
              </a:lnSpc>
              <a:spcAft>
                <a:spcPts val="800"/>
              </a:spcAft>
            </a:pPr>
            <a:r>
              <a:rPr lang="ru-RU" sz="1400" dirty="0">
                <a:solidFill>
                  <a:schemeClr val="accent5">
                    <a:lumMod val="75000"/>
                  </a:schemeClr>
                </a:solidFill>
                <a:latin typeface="Times New Roman" pitchFamily="18" charset="0"/>
                <a:ea typeface="Times New Roman"/>
                <a:cs typeface="Times New Roman" pitchFamily="18" charset="0"/>
              </a:rPr>
              <a:t>В процессе культурных практик педагог создает атмосферу свободы выбора, творческого обмена и самовыражения, сотрудничества взрослого и детей. Организация культурных практик предполагает подгрупповой способ объединения детей.</a:t>
            </a:r>
            <a:endParaRPr lang="ru-RU" sz="1400" dirty="0">
              <a:solidFill>
                <a:schemeClr val="accent5">
                  <a:lumMod val="75000"/>
                </a:schemeClr>
              </a:solidFill>
              <a:effectLst/>
              <a:latin typeface="Times New Roman" pitchFamily="18" charset="0"/>
              <a:ea typeface="Calibri"/>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6250706"/>
          </a:xfrm>
        </p:spPr>
        <p:txBody>
          <a:bodyPr>
            <a:normAutofit/>
          </a:bodyPr>
          <a:lstStyle/>
          <a:p>
            <a:pPr indent="342265" algn="just">
              <a:lnSpc>
                <a:spcPts val="1200"/>
              </a:lnSpc>
              <a:spcAft>
                <a:spcPts val="0"/>
              </a:spcAft>
            </a:pP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Способы и направления поддержки детской инициативы</a:t>
            </a:r>
            <a:r>
              <a:rPr lang="ru-RU" sz="1600" b="1" dirty="0" smtClean="0">
                <a:latin typeface="Times New Roman" pitchFamily="18" charset="0"/>
                <a:cs typeface="Times New Roman" pitchFamily="18" charset="0"/>
              </a:rPr>
              <a:t>:</a:t>
            </a:r>
            <a:br>
              <a:rPr lang="ru-RU" sz="1600" b="1"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400" dirty="0">
                <a:solidFill>
                  <a:schemeClr val="accent5">
                    <a:lumMod val="75000"/>
                  </a:schemeClr>
                </a:solidFill>
                <a:effectLst/>
                <a:latin typeface="Times New Roman"/>
                <a:ea typeface="Times New Roman"/>
                <a:cs typeface="Times New Roman"/>
              </a:rPr>
              <a:t>В соответствии с п.25 стр.139 ФОП ДО детская инициатива проявляется в свободной</a:t>
            </a:r>
            <a:r>
              <a:rPr lang="ru-RU" sz="1200" dirty="0">
                <a:solidFill>
                  <a:schemeClr val="accent5">
                    <a:lumMod val="75000"/>
                  </a:schemeClr>
                </a:solidFill>
                <a:effectLst/>
                <a:latin typeface="Calibri"/>
                <a:ea typeface="Calibri"/>
                <a:cs typeface="Times New Roman"/>
              </a:rPr>
              <a:t/>
            </a:r>
            <a:br>
              <a:rPr lang="ru-RU" sz="1200" dirty="0">
                <a:solidFill>
                  <a:schemeClr val="accent5">
                    <a:lumMod val="75000"/>
                  </a:schemeClr>
                </a:solidFill>
                <a:effectLst/>
                <a:latin typeface="Calibri"/>
                <a:ea typeface="Calibri"/>
                <a:cs typeface="Times New Roman"/>
              </a:rPr>
            </a:br>
            <a:r>
              <a:rPr lang="ru-RU" sz="1400" dirty="0">
                <a:solidFill>
                  <a:schemeClr val="accent5">
                    <a:lumMod val="75000"/>
                  </a:schemeClr>
                </a:solidFill>
                <a:effectLst/>
                <a:latin typeface="Times New Roman"/>
                <a:ea typeface="Times New Roman"/>
                <a:cs typeface="Times New Roman"/>
              </a:rPr>
              <a:t>самостоятельной деятельности детей, основанной на детских интересах и предпочтениях</a:t>
            </a:r>
            <a:r>
              <a:rPr lang="ru-RU" sz="1400" dirty="0">
                <a:solidFill>
                  <a:srgbClr val="000000"/>
                </a:solidFill>
                <a:effectLst/>
                <a:latin typeface="Times New Roman"/>
                <a:ea typeface="Times New Roman"/>
                <a:cs typeface="Times New Roman"/>
              </a:rPr>
              <a:t>.</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 </a:t>
            </a:r>
            <a:r>
              <a:rPr lang="ru-RU" sz="1200" dirty="0">
                <a:effectLst/>
                <a:latin typeface="Calibri"/>
                <a:ea typeface="Calibri"/>
                <a:cs typeface="Times New Roman"/>
              </a:rPr>
              <a:t/>
            </a:r>
            <a:br>
              <a:rPr lang="ru-RU" sz="1200" dirty="0">
                <a:effectLst/>
                <a:latin typeface="Calibri"/>
                <a:ea typeface="Calibri"/>
                <a:cs typeface="Times New Roman"/>
              </a:rPr>
            </a:br>
            <a:r>
              <a:rPr lang="ru-RU" sz="1400" u="sng" dirty="0">
                <a:effectLst/>
                <a:latin typeface="Times New Roman"/>
                <a:ea typeface="Times New Roman"/>
                <a:cs typeface="Times New Roman"/>
              </a:rPr>
              <a:t>Для поддержки детской инициативы педагог должен учитывать следующие </a:t>
            </a:r>
            <a:r>
              <a:rPr lang="ru-RU" sz="1400" b="1" u="sng" dirty="0">
                <a:effectLst/>
                <a:latin typeface="Times New Roman"/>
                <a:ea typeface="Times New Roman"/>
                <a:cs typeface="Times New Roman"/>
              </a:rPr>
              <a:t>условия:</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1) уделять внимание развитию детского интереса к окружающему миру, поощрять желание ребенка получать новые знания и умения, осуществлять </a:t>
            </a:r>
            <a:r>
              <a:rPr lang="ru-RU" sz="1400" dirty="0" err="1">
                <a:effectLst/>
                <a:latin typeface="Times New Roman"/>
                <a:ea typeface="Times New Roman"/>
                <a:cs typeface="Times New Roman"/>
              </a:rPr>
              <a:t>деятельностные</a:t>
            </a:r>
            <a:r>
              <a:rPr lang="ru-RU" sz="1400" dirty="0">
                <a:effectLst/>
                <a:latin typeface="Times New Roman"/>
                <a:ea typeface="Times New Roman"/>
                <a:cs typeface="Times New Roman"/>
              </a:rPr>
              <a:t> пробы в соответствии со своими интересами, задавать познавательные вопросы;</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2) организовывать ситуации, способствующие активизации личного опыта ребенка в деятельности, побуждающие детей к применению знаний, умений при выборе способов деятельности;</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3) расширять и усложнять в соответствии с возможностями и особенностями развития детей область задач, которые ребенок способен и желает решить самостоятельно, уделять внимание таким задачам, которые способствуют активизации у ребенка творчества, сообразительности, поиска новых подходов;</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4) поощрять проявление детской инициативы в течение всего дня пребывания ребенка в ДОО, используя приемы поддержки, одобрения, похвалы;</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5) создавать условия для развития произвольности в деятельности, использовать игры и упражнения, направленные на тренировку волевых усилий, поддержку готовности и желания ребенка преодолевать трудности, доводить деятельность до результата;</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6) поощрять и поддерживать желание детей получить результат деятельности, обращать внимание на важность стремления к качественному результату, подсказывать ребенку, проявляющему небрежность и равнодушие к результату, как можно довести дело до конца, какие приемы можно использовать, чтобы проверить качество своего результата;</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7) внимательно наблюдать за процессом самостоятельной деятельности детей, в случае необходимости оказывать детям помощь, но стремиться к ее дозированию. Если ребенок испытывает сложности при решении уже знакомой ему задачи, когда изменилась обстановка или иные условия деятельности, то целесообразно и достаточно использовать приемы наводящих вопросов, активизировать собственную активность и смекалку ребенка, намекнуть, посоветовать вспомнить, как он действовал в аналогичном случае;</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Times New Roman"/>
                <a:cs typeface="Times New Roman"/>
              </a:rPr>
              <a:t>8) поддерживать у детей чувство гордости и радости от успешных самостоятельных действий, подчеркивать рост возможностей и достижений каждого ребенка, побуждать к проявлению инициативы и творчества через использование приемов похвалы, одобрения, восхищения.</a:t>
            </a:r>
            <a:r>
              <a:rPr lang="ru-RU" sz="1200" dirty="0">
                <a:effectLst/>
                <a:latin typeface="Calibri"/>
                <a:ea typeface="Calibri"/>
                <a:cs typeface="Times New Roman"/>
              </a:rPr>
              <a:t/>
            </a:r>
            <a:br>
              <a:rPr lang="ru-RU" sz="1200" dirty="0">
                <a:effectLst/>
                <a:latin typeface="Calibri"/>
                <a:ea typeface="Calibri"/>
                <a:cs typeface="Times New Roman"/>
              </a:rPr>
            </a:br>
            <a:endParaRPr lang="ru-RU" sz="1400" dirty="0">
              <a:latin typeface="Times New Roman" pitchFamily="18" charset="0"/>
              <a:cs typeface="Times New Roman" pitchFamily="18" charset="0"/>
            </a:endParaRPr>
          </a:p>
        </p:txBody>
      </p:sp>
    </p:spTree>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indent="342900" algn="ctr">
              <a:lnSpc>
                <a:spcPts val="1200"/>
              </a:lnSpc>
              <a:spcAft>
                <a:spcPts val="800"/>
              </a:spcAft>
            </a:pPr>
            <a:r>
              <a:rPr lang="ru-RU" sz="1600" b="1" u="sng" dirty="0">
                <a:effectLst/>
                <a:latin typeface="Times New Roman" pitchFamily="18" charset="0"/>
                <a:ea typeface="Times New Roman"/>
                <a:cs typeface="Times New Roman" pitchFamily="18" charset="0"/>
              </a:rPr>
              <a:t>Для поддержки детской инициативы педагогу рекомендуется использовать ряд способов и приемов.</a:t>
            </a:r>
            <a:r>
              <a:rPr lang="ru-RU" sz="1600" dirty="0">
                <a:effectLst/>
                <a:latin typeface="Times New Roman" pitchFamily="18" charset="0"/>
                <a:ea typeface="Calibri"/>
                <a:cs typeface="Times New Roman" pitchFamily="18" charset="0"/>
              </a:rPr>
              <a:t/>
            </a:r>
            <a:br>
              <a:rPr lang="ru-RU" sz="1600" dirty="0">
                <a:effectLst/>
                <a:latin typeface="Times New Roman" pitchFamily="18" charset="0"/>
                <a:ea typeface="Calibri"/>
                <a:cs typeface="Times New Roman" pitchFamily="18" charset="0"/>
              </a:rPr>
            </a:br>
            <a:r>
              <a:rPr lang="ru-RU" sz="1600" b="1" dirty="0">
                <a:effectLst/>
                <a:latin typeface="Times New Roman" pitchFamily="18" charset="0"/>
                <a:ea typeface="Times New Roman"/>
                <a:cs typeface="Times New Roman" pitchFamily="18" charset="0"/>
              </a:rPr>
              <a:t>1)</a:t>
            </a:r>
            <a:r>
              <a:rPr lang="ru-RU" sz="1600" dirty="0">
                <a:effectLst/>
                <a:latin typeface="Times New Roman" pitchFamily="18" charset="0"/>
                <a:ea typeface="Times New Roman"/>
                <a:cs typeface="Times New Roman" pitchFamily="18" charset="0"/>
              </a:rPr>
              <a:t> Не следует сразу помогать ребенку, если он испытывает затруднения решения задачи, важно побуждать его к самостоятельному решению, подбадривать и поощрять попытки найти решение. В случае необходимости оказания помощи ребенку, педагог сначала стремится к ее минимизации: лучше дать совет, задать наводящие вопросы, активизировать имеющийся у ребенка прошлый опыт.</a:t>
            </a:r>
            <a:r>
              <a:rPr lang="ru-RU" sz="1600" dirty="0">
                <a:effectLst/>
                <a:latin typeface="Times New Roman" pitchFamily="18" charset="0"/>
                <a:ea typeface="Calibri"/>
                <a:cs typeface="Times New Roman" pitchFamily="18" charset="0"/>
              </a:rPr>
              <a:t/>
            </a:r>
            <a:br>
              <a:rPr lang="ru-RU" sz="1600" dirty="0">
                <a:effectLst/>
                <a:latin typeface="Times New Roman" pitchFamily="18" charset="0"/>
                <a:ea typeface="Calibri"/>
                <a:cs typeface="Times New Roman" pitchFamily="18" charset="0"/>
              </a:rPr>
            </a:br>
            <a:r>
              <a:rPr lang="ru-RU" sz="1600" b="1" dirty="0">
                <a:effectLst/>
                <a:latin typeface="Times New Roman" pitchFamily="18" charset="0"/>
                <a:ea typeface="Times New Roman"/>
                <a:cs typeface="Times New Roman" pitchFamily="18" charset="0"/>
              </a:rPr>
              <a:t>2)</a:t>
            </a:r>
            <a:r>
              <a:rPr lang="ru-RU" sz="1600" dirty="0">
                <a:effectLst/>
                <a:latin typeface="Times New Roman" pitchFamily="18" charset="0"/>
                <a:ea typeface="Times New Roman"/>
                <a:cs typeface="Times New Roman" pitchFamily="18" charset="0"/>
              </a:rPr>
              <a:t> У ребенка всегда должна быть возможность самостоятельного решения поставленных задач. При этом педагог помогает детям искать разные варианты решения одной задачи, поощряет активность детей в поиске, принимает любые предположения детей, связанные с решением задачи, поддерживает инициативу и творческие решения, а также обязательно акцентирует внимание детей на качестве результата, их достижениях, одобряет и хвалит за результат, вызывает у них чувство радости и гордости от успешных самостоятельных, инициативных действий.</a:t>
            </a:r>
            <a:r>
              <a:rPr lang="ru-RU" sz="1600" dirty="0">
                <a:effectLst/>
                <a:latin typeface="Times New Roman" pitchFamily="18" charset="0"/>
                <a:ea typeface="Calibri"/>
                <a:cs typeface="Times New Roman" pitchFamily="18" charset="0"/>
              </a:rPr>
              <a:t/>
            </a:r>
            <a:br>
              <a:rPr lang="ru-RU" sz="1600" dirty="0">
                <a:effectLst/>
                <a:latin typeface="Times New Roman" pitchFamily="18" charset="0"/>
                <a:ea typeface="Calibri"/>
                <a:cs typeface="Times New Roman" pitchFamily="18" charset="0"/>
              </a:rPr>
            </a:br>
            <a:r>
              <a:rPr lang="ru-RU" sz="1600" b="1" dirty="0">
                <a:effectLst/>
                <a:latin typeface="Times New Roman" pitchFamily="18" charset="0"/>
                <a:ea typeface="Times New Roman"/>
                <a:cs typeface="Times New Roman" pitchFamily="18" charset="0"/>
              </a:rPr>
              <a:t>3)</a:t>
            </a:r>
            <a:r>
              <a:rPr lang="ru-RU" sz="1600" dirty="0">
                <a:effectLst/>
                <a:latin typeface="Times New Roman" pitchFamily="18" charset="0"/>
                <a:ea typeface="Times New Roman"/>
                <a:cs typeface="Times New Roman" pitchFamily="18" charset="0"/>
              </a:rPr>
              <a:t> Особое внимание педагог уделяет общению с ребенком в период проявления кризиса семи лет: характерные для ребенка изменения в поведении и деятельности становятся поводом для смены стиля общения с ребенком. Важно уделять внимание ребенку, уважать его интересы, стремления, инициативы в познании, активно поддерживать стремление к самостоятельности. Дети седьмого года жизни очень чувствительны к мнению взрослых. Необходимо поддерживать у них ощущение своего взросления, вселять уверенность в своих силах.</a:t>
            </a:r>
            <a:r>
              <a:rPr lang="ru-RU" sz="1600" dirty="0">
                <a:effectLst/>
                <a:latin typeface="Times New Roman" pitchFamily="18" charset="0"/>
                <a:ea typeface="Calibri"/>
                <a:cs typeface="Times New Roman" pitchFamily="18" charset="0"/>
              </a:rPr>
              <a:t/>
            </a:r>
            <a:br>
              <a:rPr lang="ru-RU" sz="1600" dirty="0">
                <a:effectLst/>
                <a:latin typeface="Times New Roman" pitchFamily="18" charset="0"/>
                <a:ea typeface="Calibri"/>
                <a:cs typeface="Times New Roman" pitchFamily="18" charset="0"/>
              </a:rPr>
            </a:br>
            <a:r>
              <a:rPr lang="ru-RU" sz="1600" b="1" dirty="0">
                <a:effectLst/>
                <a:latin typeface="Times New Roman" pitchFamily="18" charset="0"/>
                <a:ea typeface="Times New Roman"/>
                <a:cs typeface="Times New Roman" pitchFamily="18" charset="0"/>
              </a:rPr>
              <a:t>4)</a:t>
            </a:r>
            <a:r>
              <a:rPr lang="ru-RU" sz="1600" dirty="0">
                <a:effectLst/>
                <a:latin typeface="Times New Roman" pitchFamily="18" charset="0"/>
                <a:ea typeface="Times New Roman"/>
                <a:cs typeface="Times New Roman" pitchFamily="18" charset="0"/>
              </a:rPr>
              <a:t> Педагог может акцентировать внимание на освоении ребенком универсальных умений организации своей деятельности и формировании у него основ целеполагания: поставить цель (или принять ее от педагога), обдумать способы ее достижения, осуществить свой замысел, оценить полученный результат с позиции цели. </a:t>
            </a:r>
            <a:r>
              <a:rPr lang="ru-RU" sz="1600" dirty="0">
                <a:effectLst/>
                <a:latin typeface="Times New Roman" pitchFamily="18" charset="0"/>
                <a:ea typeface="Calibri"/>
                <a:cs typeface="Times New Roman" pitchFamily="18" charset="0"/>
              </a:rPr>
              <a:t/>
            </a:r>
            <a:br>
              <a:rPr lang="ru-RU" sz="1600" dirty="0">
                <a:effectLst/>
                <a:latin typeface="Times New Roman" pitchFamily="18" charset="0"/>
                <a:ea typeface="Calibri"/>
                <a:cs typeface="Times New Roman" pitchFamily="18" charset="0"/>
              </a:rPr>
            </a:br>
            <a:r>
              <a:rPr lang="ru-RU" sz="1600" b="1" dirty="0">
                <a:effectLst/>
                <a:latin typeface="Times New Roman" pitchFamily="18" charset="0"/>
                <a:ea typeface="Times New Roman"/>
                <a:cs typeface="Times New Roman" pitchFamily="18" charset="0"/>
              </a:rPr>
              <a:t>5)</a:t>
            </a:r>
            <a:r>
              <a:rPr lang="ru-RU" sz="1600" dirty="0">
                <a:effectLst/>
                <a:latin typeface="Times New Roman" pitchFamily="18" charset="0"/>
                <a:ea typeface="Times New Roman"/>
                <a:cs typeface="Times New Roman" pitchFamily="18" charset="0"/>
              </a:rPr>
              <a:t> Создание творческих ситуаций в игровой, музыкальной, изобразительной деятельности и театрализации, в ручном труде также способствует развитию самостоятельности у детей. Сочетание увлекательной творческой деятельности и необходимости решения задачи и проблемы привлекает ребенка, активизирует его желание самостоятельно определить замысел, способы и формы его воплощения</a:t>
            </a:r>
            <a:r>
              <a:rPr lang="ru-RU" sz="1600" dirty="0" smtClean="0">
                <a:effectLst/>
                <a:latin typeface="Times New Roman" pitchFamily="18" charset="0"/>
                <a:ea typeface="Times New Roman"/>
                <a:cs typeface="Times New Roman" pitchFamily="18" charset="0"/>
              </a:rPr>
              <a:t>.</a:t>
            </a:r>
            <a:br>
              <a:rPr lang="ru-RU" sz="1600" dirty="0" smtClean="0">
                <a:effectLst/>
                <a:latin typeface="Times New Roman" pitchFamily="18" charset="0"/>
                <a:ea typeface="Times New Roman"/>
                <a:cs typeface="Times New Roman" pitchFamily="18" charset="0"/>
              </a:rPr>
            </a:br>
            <a:r>
              <a:rPr lang="ru-RU" sz="1600" b="1" dirty="0" smtClean="0">
                <a:effectLst/>
                <a:latin typeface="Times New Roman" pitchFamily="18" charset="0"/>
                <a:ea typeface="Times New Roman"/>
                <a:cs typeface="Times New Roman" pitchFamily="18" charset="0"/>
              </a:rPr>
              <a:t> </a:t>
            </a:r>
            <a:r>
              <a:rPr lang="ru-RU" sz="1600" b="1" dirty="0">
                <a:effectLst/>
                <a:latin typeface="Times New Roman" pitchFamily="18" charset="0"/>
                <a:ea typeface="Times New Roman"/>
                <a:cs typeface="Times New Roman" pitchFamily="18" charset="0"/>
              </a:rPr>
              <a:t>6)</a:t>
            </a:r>
            <a:r>
              <a:rPr lang="ru-RU" sz="1600" dirty="0">
                <a:effectLst/>
                <a:latin typeface="Times New Roman" pitchFamily="18" charset="0"/>
                <a:ea typeface="Times New Roman"/>
                <a:cs typeface="Times New Roman" pitchFamily="18" charset="0"/>
              </a:rPr>
              <a:t> Педагог уделяет особое внимание обогащению РППС, обеспечивающей поддержку инициативности ребенка. В пространстве группы появляются предметы, побуждающие детей к проявлению интеллектуальной активности.</a:t>
            </a:r>
            <a:endParaRPr lang="ru-RU" sz="1600" dirty="0">
              <a:effectLst/>
              <a:latin typeface="Times New Roman" pitchFamily="18" charset="0"/>
              <a:ea typeface="Calibri"/>
              <a:cs typeface="Times New Roman" pitchFamily="18" charset="0"/>
            </a:endParaRPr>
          </a:p>
        </p:txBody>
      </p:sp>
    </p:spTree>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pPr indent="342900" algn="ctr">
              <a:lnSpc>
                <a:spcPts val="1200"/>
              </a:lnSpc>
              <a:spcAft>
                <a:spcPts val="800"/>
              </a:spcAft>
            </a:pPr>
            <a:r>
              <a:rPr lang="ru-RU" sz="2000" b="1" dirty="0" smtClean="0">
                <a:latin typeface="Times New Roman" pitchFamily="18" charset="0"/>
                <a:cs typeface="Times New Roman" pitchFamily="18" charset="0"/>
              </a:rPr>
              <a:t>Особенности взаимодействия педагогического коллектива с семьями </a:t>
            </a:r>
            <a:r>
              <a:rPr lang="ru-RU" sz="2000" b="1" dirty="0" smtClean="0">
                <a:latin typeface="Times New Roman" pitchFamily="18" charset="0"/>
                <a:cs typeface="Times New Roman" pitchFamily="18" charset="0"/>
              </a:rPr>
              <a:t>воспитанников</a:t>
            </a:r>
            <a:br>
              <a:rPr lang="ru-RU" sz="2000" b="1"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solidFill>
                  <a:schemeClr val="accent5">
                    <a:lumMod val="75000"/>
                  </a:schemeClr>
                </a:solidFill>
                <a:latin typeface="Times New Roman" pitchFamily="18" charset="0"/>
                <a:cs typeface="Times New Roman" pitchFamily="18" charset="0"/>
              </a:rPr>
              <a:t>Важнейшим условием обеспечения целостного развития личности ребенка является развитие конструктивного взаимодействия с семьей. </a:t>
            </a:r>
            <a:br>
              <a:rPr lang="ru-RU" sz="1800" dirty="0" smtClean="0">
                <a:solidFill>
                  <a:schemeClr val="accent5">
                    <a:lumMod val="75000"/>
                  </a:schemeClr>
                </a:solidFill>
                <a:latin typeface="Times New Roman" pitchFamily="18" charset="0"/>
                <a:cs typeface="Times New Roman" pitchFamily="18" charset="0"/>
              </a:rPr>
            </a:br>
            <a:r>
              <a:rPr lang="ru-RU" sz="1800" dirty="0" smtClean="0">
                <a:solidFill>
                  <a:schemeClr val="accent5">
                    <a:lumMod val="75000"/>
                  </a:schemeClr>
                </a:solidFill>
                <a:latin typeface="Times New Roman" pitchFamily="18" charset="0"/>
                <a:cs typeface="Times New Roman" pitchFamily="18" charset="0"/>
              </a:rPr>
              <a:t>Ведущая цель — создание необходимых условий для формирования ответственных взаимоотношений с семьями воспитанников и развития компетентности родителей (способности разрешать разные типы </a:t>
            </a:r>
            <a:r>
              <a:rPr lang="ru-RU" sz="1800" dirty="0" err="1" smtClean="0">
                <a:solidFill>
                  <a:schemeClr val="accent5">
                    <a:lumMod val="75000"/>
                  </a:schemeClr>
                </a:solidFill>
                <a:latin typeface="Times New Roman" pitchFamily="18" charset="0"/>
                <a:cs typeface="Times New Roman" pitchFamily="18" charset="0"/>
              </a:rPr>
              <a:t>социальнo</a:t>
            </a:r>
            <a:r>
              <a:rPr lang="ru-RU" sz="1800" dirty="0" smtClean="0">
                <a:solidFill>
                  <a:schemeClr val="accent5">
                    <a:lumMod val="75000"/>
                  </a:schemeClr>
                </a:solidFill>
                <a:latin typeface="Times New Roman" pitchFamily="18" charset="0"/>
                <a:cs typeface="Times New Roman" pitchFamily="18" charset="0"/>
              </a:rPr>
              <a:t>-педагогических ситуаций, связанных с воспитанием ребенка); </a:t>
            </a:r>
            <a:br>
              <a:rPr lang="ru-RU" sz="1800" dirty="0" smtClean="0">
                <a:solidFill>
                  <a:schemeClr val="accent5">
                    <a:lumMod val="75000"/>
                  </a:schemeClr>
                </a:solidFill>
                <a:latin typeface="Times New Roman" pitchFamily="18" charset="0"/>
                <a:cs typeface="Times New Roman" pitchFamily="18" charset="0"/>
              </a:rPr>
            </a:br>
            <a:r>
              <a:rPr lang="ru-RU" sz="1800" dirty="0" smtClean="0">
                <a:solidFill>
                  <a:schemeClr val="accent5">
                    <a:lumMod val="75000"/>
                  </a:schemeClr>
                </a:solidFill>
                <a:latin typeface="Times New Roman" pitchFamily="18" charset="0"/>
                <a:cs typeface="Times New Roman" pitchFamily="18" charset="0"/>
              </a:rPr>
              <a:t>обеспечение права родителей на уважение и понимание, на участие в жизни детского сада.</a:t>
            </a:r>
            <a:br>
              <a:rPr lang="ru-RU" sz="1800" dirty="0" smtClean="0">
                <a:solidFill>
                  <a:schemeClr val="accent5">
                    <a:lumMod val="75000"/>
                  </a:schemeClr>
                </a:solidFill>
                <a:latin typeface="Times New Roman" pitchFamily="18" charset="0"/>
                <a:cs typeface="Times New Roman" pitchFamily="18" charset="0"/>
              </a:rPr>
            </a:br>
            <a:r>
              <a:rPr lang="ru-RU" sz="1800" dirty="0" smtClean="0">
                <a:solidFill>
                  <a:schemeClr val="accent5">
                    <a:lumMod val="75000"/>
                  </a:schemeClr>
                </a:solidFill>
                <a:latin typeface="Times New Roman" pitchFamily="18" charset="0"/>
                <a:cs typeface="Times New Roman" pitchFamily="18" charset="0"/>
              </a:rPr>
              <a:t/>
            </a:r>
            <a:br>
              <a:rPr lang="ru-RU" sz="1800" dirty="0" smtClean="0">
                <a:solidFill>
                  <a:schemeClr val="accent5">
                    <a:lumMod val="75000"/>
                  </a:schemeClr>
                </a:solidFill>
                <a:latin typeface="Times New Roman" pitchFamily="18" charset="0"/>
                <a:cs typeface="Times New Roman" pitchFamily="18" charset="0"/>
              </a:rPr>
            </a:br>
            <a:r>
              <a:rPr lang="ru-RU" sz="1800" b="1" dirty="0" smtClean="0">
                <a:solidFill>
                  <a:schemeClr val="accent5">
                    <a:lumMod val="75000"/>
                  </a:schemeClr>
                </a:solidFill>
                <a:effectLst/>
                <a:latin typeface="Times New Roman" pitchFamily="18" charset="0"/>
                <a:ea typeface="Times New Roman"/>
                <a:cs typeface="Times New Roman" pitchFamily="18" charset="0"/>
              </a:rPr>
              <a:t>Основные </a:t>
            </a:r>
            <a:r>
              <a:rPr lang="ru-RU" sz="1800" b="1" dirty="0">
                <a:solidFill>
                  <a:schemeClr val="accent5">
                    <a:lumMod val="75000"/>
                  </a:schemeClr>
                </a:solidFill>
                <a:effectLst/>
                <a:latin typeface="Times New Roman" pitchFamily="18" charset="0"/>
                <a:ea typeface="Times New Roman"/>
                <a:cs typeface="Times New Roman" pitchFamily="18" charset="0"/>
              </a:rPr>
              <a:t>задачи:</a:t>
            </a:r>
            <a:r>
              <a:rPr lang="ru-RU" sz="1800" dirty="0">
                <a:solidFill>
                  <a:schemeClr val="accent5">
                    <a:lumMod val="75000"/>
                  </a:schemeClr>
                </a:solidFill>
                <a:effectLst/>
                <a:latin typeface="Times New Roman" pitchFamily="18" charset="0"/>
                <a:ea typeface="Calibri"/>
                <a:cs typeface="Times New Roman" pitchFamily="18" charset="0"/>
              </a:rPr>
              <a:t/>
            </a:r>
            <a:br>
              <a:rPr lang="ru-RU" sz="1800" dirty="0">
                <a:solidFill>
                  <a:schemeClr val="accent5">
                    <a:lumMod val="75000"/>
                  </a:schemeClr>
                </a:solidFill>
                <a:effectLst/>
                <a:latin typeface="Times New Roman" pitchFamily="18" charset="0"/>
                <a:ea typeface="Calibri"/>
                <a:cs typeface="Times New Roman" pitchFamily="18" charset="0"/>
              </a:rPr>
            </a:br>
            <a:r>
              <a:rPr lang="ru-RU" sz="1800" dirty="0">
                <a:solidFill>
                  <a:schemeClr val="accent5">
                    <a:lumMod val="75000"/>
                  </a:schemeClr>
                </a:solidFill>
                <a:effectLst/>
                <a:latin typeface="Times New Roman" pitchFamily="18" charset="0"/>
                <a:ea typeface="Times New Roman"/>
                <a:cs typeface="Times New Roman" pitchFamily="18" charset="0"/>
              </a:rPr>
              <a:t>1) информирование родителей (законных представителей) и общественности относительно целей ДО, общих для всего образовательного пространства Российской Федерации, о мерах господдержки семьям, имеющим детей дошкольного возраста, а также об образовательной программе, реализуемой в </a:t>
            </a:r>
            <a:r>
              <a:rPr lang="ru-RU" sz="1800" dirty="0" smtClean="0">
                <a:solidFill>
                  <a:schemeClr val="accent5">
                    <a:lumMod val="75000"/>
                  </a:schemeClr>
                </a:solidFill>
                <a:effectLst/>
                <a:latin typeface="Times New Roman" pitchFamily="18" charset="0"/>
                <a:ea typeface="Times New Roman"/>
                <a:cs typeface="Times New Roman" pitchFamily="18" charset="0"/>
              </a:rPr>
              <a:t>ДО;</a:t>
            </a:r>
            <a:r>
              <a:rPr lang="ru-RU" sz="1800" dirty="0">
                <a:solidFill>
                  <a:schemeClr val="accent5">
                    <a:lumMod val="75000"/>
                  </a:schemeClr>
                </a:solidFill>
                <a:effectLst/>
                <a:latin typeface="Times New Roman" pitchFamily="18" charset="0"/>
                <a:ea typeface="Calibri"/>
                <a:cs typeface="Times New Roman" pitchFamily="18" charset="0"/>
              </a:rPr>
              <a:t/>
            </a:r>
            <a:br>
              <a:rPr lang="ru-RU" sz="1800" dirty="0">
                <a:solidFill>
                  <a:schemeClr val="accent5">
                    <a:lumMod val="75000"/>
                  </a:schemeClr>
                </a:solidFill>
                <a:effectLst/>
                <a:latin typeface="Times New Roman" pitchFamily="18" charset="0"/>
                <a:ea typeface="Calibri"/>
                <a:cs typeface="Times New Roman" pitchFamily="18" charset="0"/>
              </a:rPr>
            </a:br>
            <a:r>
              <a:rPr lang="ru-RU" sz="1800" dirty="0">
                <a:solidFill>
                  <a:schemeClr val="accent5">
                    <a:lumMod val="75000"/>
                  </a:schemeClr>
                </a:solidFill>
                <a:effectLst/>
                <a:latin typeface="Times New Roman" pitchFamily="18" charset="0"/>
                <a:ea typeface="Times New Roman"/>
                <a:cs typeface="Times New Roman" pitchFamily="18" charset="0"/>
              </a:rPr>
              <a:t>2) просвещение родителей (законных представителей), повышение их правовой, психолого-педагогической компетентности в вопросах охраны и укрепления здоровья, развития и образования </a:t>
            </a:r>
            <a:r>
              <a:rPr lang="ru-RU" sz="1800" dirty="0" smtClean="0">
                <a:solidFill>
                  <a:schemeClr val="accent5">
                    <a:lumMod val="75000"/>
                  </a:schemeClr>
                </a:solidFill>
                <a:effectLst/>
                <a:latin typeface="Times New Roman" pitchFamily="18" charset="0"/>
                <a:ea typeface="Times New Roman"/>
                <a:cs typeface="Times New Roman" pitchFamily="18" charset="0"/>
              </a:rPr>
              <a:t>детей;</a:t>
            </a:r>
            <a:br>
              <a:rPr lang="ru-RU" sz="1800" dirty="0" smtClean="0">
                <a:solidFill>
                  <a:schemeClr val="accent5">
                    <a:lumMod val="75000"/>
                  </a:schemeClr>
                </a:solidFill>
                <a:effectLst/>
                <a:latin typeface="Times New Roman" pitchFamily="18" charset="0"/>
                <a:ea typeface="Times New Roman"/>
                <a:cs typeface="Times New Roman" pitchFamily="18" charset="0"/>
              </a:rPr>
            </a:br>
            <a:r>
              <a:rPr lang="ru-RU" sz="1800" dirty="0" smtClean="0">
                <a:solidFill>
                  <a:schemeClr val="accent5">
                    <a:lumMod val="75000"/>
                  </a:schemeClr>
                </a:solidFill>
                <a:effectLst/>
                <a:latin typeface="Times New Roman" pitchFamily="18" charset="0"/>
                <a:ea typeface="Times New Roman"/>
                <a:cs typeface="Times New Roman" pitchFamily="18" charset="0"/>
              </a:rPr>
              <a:t>3</a:t>
            </a:r>
            <a:r>
              <a:rPr lang="ru-RU" sz="1800" dirty="0">
                <a:solidFill>
                  <a:schemeClr val="accent5">
                    <a:lumMod val="75000"/>
                  </a:schemeClr>
                </a:solidFill>
                <a:effectLst/>
                <a:latin typeface="Times New Roman" pitchFamily="18" charset="0"/>
                <a:ea typeface="Times New Roman"/>
                <a:cs typeface="Times New Roman" pitchFamily="18" charset="0"/>
              </a:rPr>
              <a:t>) способствование развитию ответственного и осознанного </a:t>
            </a:r>
            <a:r>
              <a:rPr lang="ru-RU" sz="1800" dirty="0" err="1">
                <a:solidFill>
                  <a:schemeClr val="accent5">
                    <a:lumMod val="75000"/>
                  </a:schemeClr>
                </a:solidFill>
                <a:effectLst/>
                <a:latin typeface="Times New Roman" pitchFamily="18" charset="0"/>
                <a:ea typeface="Times New Roman"/>
                <a:cs typeface="Times New Roman" pitchFamily="18" charset="0"/>
              </a:rPr>
              <a:t>родительства</a:t>
            </a:r>
            <a:r>
              <a:rPr lang="ru-RU" sz="1800" dirty="0">
                <a:solidFill>
                  <a:schemeClr val="accent5">
                    <a:lumMod val="75000"/>
                  </a:schemeClr>
                </a:solidFill>
                <a:effectLst/>
                <a:latin typeface="Times New Roman" pitchFamily="18" charset="0"/>
                <a:ea typeface="Times New Roman"/>
                <a:cs typeface="Times New Roman" pitchFamily="18" charset="0"/>
              </a:rPr>
              <a:t> как базовой основы благополучия семьи;</a:t>
            </a:r>
            <a:r>
              <a:rPr lang="ru-RU" sz="1800" dirty="0">
                <a:solidFill>
                  <a:schemeClr val="accent5">
                    <a:lumMod val="75000"/>
                  </a:schemeClr>
                </a:solidFill>
                <a:effectLst/>
                <a:latin typeface="Times New Roman" pitchFamily="18" charset="0"/>
                <a:ea typeface="Calibri"/>
                <a:cs typeface="Times New Roman" pitchFamily="18" charset="0"/>
              </a:rPr>
              <a:t/>
            </a:r>
            <a:br>
              <a:rPr lang="ru-RU" sz="1800" dirty="0">
                <a:solidFill>
                  <a:schemeClr val="accent5">
                    <a:lumMod val="75000"/>
                  </a:schemeClr>
                </a:solidFill>
                <a:effectLst/>
                <a:latin typeface="Times New Roman" pitchFamily="18" charset="0"/>
                <a:ea typeface="Calibri"/>
                <a:cs typeface="Times New Roman" pitchFamily="18" charset="0"/>
              </a:rPr>
            </a:br>
            <a:r>
              <a:rPr lang="ru-RU" sz="1800" dirty="0">
                <a:solidFill>
                  <a:schemeClr val="accent5">
                    <a:lumMod val="75000"/>
                  </a:schemeClr>
                </a:solidFill>
                <a:effectLst/>
                <a:latin typeface="Times New Roman" pitchFamily="18" charset="0"/>
                <a:ea typeface="Times New Roman"/>
                <a:cs typeface="Times New Roman" pitchFamily="18" charset="0"/>
              </a:rPr>
              <a:t>4) построение взаимодействия в форме сотрудничества и установления партнерских отношений с родителями (законными представителями) детей младенческого, раннего и дошкольного возраста для решения образовательных задач;</a:t>
            </a:r>
            <a:r>
              <a:rPr lang="ru-RU" sz="1800" dirty="0">
                <a:solidFill>
                  <a:schemeClr val="accent5">
                    <a:lumMod val="75000"/>
                  </a:schemeClr>
                </a:solidFill>
                <a:effectLst/>
                <a:latin typeface="Times New Roman" pitchFamily="18" charset="0"/>
                <a:ea typeface="Calibri"/>
                <a:cs typeface="Times New Roman" pitchFamily="18" charset="0"/>
              </a:rPr>
              <a:t/>
            </a:r>
            <a:br>
              <a:rPr lang="ru-RU" sz="1800" dirty="0">
                <a:solidFill>
                  <a:schemeClr val="accent5">
                    <a:lumMod val="75000"/>
                  </a:schemeClr>
                </a:solidFill>
                <a:effectLst/>
                <a:latin typeface="Times New Roman" pitchFamily="18" charset="0"/>
                <a:ea typeface="Calibri"/>
                <a:cs typeface="Times New Roman" pitchFamily="18" charset="0"/>
              </a:rPr>
            </a:br>
            <a:r>
              <a:rPr lang="ru-RU" sz="1800" dirty="0">
                <a:solidFill>
                  <a:schemeClr val="accent5">
                    <a:lumMod val="75000"/>
                  </a:schemeClr>
                </a:solidFill>
                <a:effectLst/>
                <a:latin typeface="Times New Roman" pitchFamily="18" charset="0"/>
                <a:ea typeface="Times New Roman"/>
                <a:cs typeface="Times New Roman" pitchFamily="18" charset="0"/>
              </a:rPr>
              <a:t>5) вовлечение родителей (законных представителей) в образовательный процесс.</a:t>
            </a:r>
            <a:r>
              <a:rPr lang="ru-RU" sz="1800" dirty="0">
                <a:solidFill>
                  <a:schemeClr val="accent5">
                    <a:lumMod val="75000"/>
                  </a:schemeClr>
                </a:solidFill>
                <a:effectLst/>
                <a:latin typeface="Times New Roman" pitchFamily="18" charset="0"/>
                <a:ea typeface="Calibri"/>
                <a:cs typeface="Times New Roman" pitchFamily="18" charset="0"/>
              </a:rPr>
              <a:t/>
            </a:r>
            <a:br>
              <a:rPr lang="ru-RU" sz="1800" dirty="0">
                <a:solidFill>
                  <a:schemeClr val="accent5">
                    <a:lumMod val="75000"/>
                  </a:schemeClr>
                </a:solidFill>
                <a:effectLst/>
                <a:latin typeface="Times New Roman" pitchFamily="18" charset="0"/>
                <a:ea typeface="Calibri"/>
                <a:cs typeface="Times New Roman" pitchFamily="18" charset="0"/>
              </a:rPr>
            </a:br>
            <a:r>
              <a:rPr lang="ru-RU" sz="1800" b="1" dirty="0" smtClean="0">
                <a:solidFill>
                  <a:schemeClr val="accent5">
                    <a:lumMod val="75000"/>
                  </a:schemeClr>
                </a:solidFill>
                <a:latin typeface="Times New Roman" pitchFamily="18" charset="0"/>
                <a:cs typeface="Times New Roman" pitchFamily="18" charset="0"/>
              </a:rPr>
              <a:t> </a:t>
            </a:r>
            <a:r>
              <a:rPr lang="ru-RU" sz="1800" dirty="0" smtClean="0">
                <a:solidFill>
                  <a:schemeClr val="accent5">
                    <a:lumMod val="75000"/>
                  </a:schemeClr>
                </a:solidFill>
                <a:latin typeface="Times New Roman" pitchFamily="18" charset="0"/>
                <a:cs typeface="Times New Roman" pitchFamily="18" charset="0"/>
              </a:rPr>
              <a:t/>
            </a:r>
            <a:br>
              <a:rPr lang="ru-RU" sz="1800" dirty="0" smtClean="0">
                <a:solidFill>
                  <a:schemeClr val="accent5">
                    <a:lumMod val="75000"/>
                  </a:schemeClr>
                </a:solidFill>
                <a:latin typeface="Times New Roman" pitchFamily="18" charset="0"/>
                <a:cs typeface="Times New Roman" pitchFamily="18" charset="0"/>
              </a:rPr>
            </a:br>
            <a:endParaRPr lang="ru-RU" sz="1800" dirty="0">
              <a:solidFill>
                <a:schemeClr val="accent5">
                  <a:lumMod val="75000"/>
                </a:schemeClr>
              </a:solidFill>
              <a:latin typeface="Times New Roman" pitchFamily="18" charset="0"/>
              <a:cs typeface="Times New Roman" pitchFamily="18" charset="0"/>
            </a:endParaRPr>
          </a:p>
        </p:txBody>
      </p:sp>
    </p:spTree>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pPr indent="342900" algn="ctr">
              <a:lnSpc>
                <a:spcPts val="1200"/>
              </a:lnSpc>
              <a:spcAft>
                <a:spcPts val="800"/>
              </a:spcAft>
            </a:pPr>
            <a:r>
              <a:rPr lang="ru-RU" sz="2000" b="1" dirty="0" smtClean="0">
                <a:solidFill>
                  <a:schemeClr val="accent5">
                    <a:lumMod val="75000"/>
                  </a:schemeClr>
                </a:solidFill>
                <a:latin typeface="Times New Roman" pitchFamily="18" charset="0"/>
                <a:cs typeface="Times New Roman" pitchFamily="18" charset="0"/>
              </a:rPr>
              <a:t>  </a:t>
            </a:r>
            <a:r>
              <a:rPr lang="ru-RU" sz="1600" b="1" dirty="0">
                <a:solidFill>
                  <a:schemeClr val="accent5">
                    <a:lumMod val="75000"/>
                  </a:schemeClr>
                </a:solidFill>
                <a:effectLst/>
                <a:latin typeface="Times New Roman" pitchFamily="18" charset="0"/>
                <a:ea typeface="Calibri"/>
                <a:cs typeface="Times New Roman" pitchFamily="18" charset="0"/>
              </a:rPr>
              <a:t>Направления и задачи коррекционно-развивающей работы (КРР)</a:t>
            </a:r>
            <a:r>
              <a:rPr lang="ru-RU" sz="1600" dirty="0">
                <a:solidFill>
                  <a:schemeClr val="accent5">
                    <a:lumMod val="75000"/>
                  </a:schemeClr>
                </a:solidFill>
                <a:effectLst/>
                <a:latin typeface="Times New Roman" pitchFamily="18" charset="0"/>
                <a:ea typeface="Calibri"/>
                <a:cs typeface="Times New Roman" pitchFamily="18" charset="0"/>
              </a:rPr>
              <a:t> </a:t>
            </a:r>
            <a:r>
              <a:rPr lang="ru-RU" sz="1600" b="1" dirty="0">
                <a:solidFill>
                  <a:schemeClr val="accent5">
                    <a:lumMod val="75000"/>
                  </a:schemeClr>
                </a:solidFill>
                <a:effectLst/>
                <a:latin typeface="Times New Roman" pitchFamily="18" charset="0"/>
                <a:ea typeface="Calibri"/>
                <a:cs typeface="Times New Roman" pitchFamily="18" charset="0"/>
              </a:rPr>
              <a:t>с детьми дошкольного возраста с особыми образовательными потребностями различных целевых групп, в том числе детей с ограниченными возможностями здоровья и детей-инвалидов</a:t>
            </a:r>
            <a:r>
              <a:rPr lang="ru-RU" sz="1600" b="1" dirty="0" smtClean="0">
                <a:solidFill>
                  <a:schemeClr val="accent5">
                    <a:lumMod val="75000"/>
                  </a:schemeClr>
                </a:solidFill>
                <a:latin typeface="Times New Roman" pitchFamily="18" charset="0"/>
                <a:cs typeface="Times New Roman" pitchFamily="18" charset="0"/>
              </a:rPr>
              <a:t> </a:t>
            </a:r>
            <a:br>
              <a:rPr lang="ru-RU" sz="1600" b="1" dirty="0" smtClean="0">
                <a:solidFill>
                  <a:schemeClr val="accent5">
                    <a:lumMod val="75000"/>
                  </a:schemeClr>
                </a:solidFill>
                <a:latin typeface="Times New Roman" pitchFamily="18" charset="0"/>
                <a:cs typeface="Times New Roman" pitchFamily="18" charset="0"/>
              </a:rPr>
            </a:br>
            <a:r>
              <a:rPr lang="ru-RU" sz="1600" b="1" dirty="0">
                <a:solidFill>
                  <a:schemeClr val="accent5">
                    <a:lumMod val="75000"/>
                  </a:schemeClr>
                </a:solidFill>
                <a:latin typeface="Times New Roman" pitchFamily="18" charset="0"/>
                <a:cs typeface="Times New Roman" pitchFamily="18" charset="0"/>
              </a:rPr>
              <a:t/>
            </a:r>
            <a:br>
              <a:rPr lang="ru-RU" sz="1600" b="1" dirty="0">
                <a:solidFill>
                  <a:schemeClr val="accent5">
                    <a:lumMod val="75000"/>
                  </a:schemeClr>
                </a:solidFill>
                <a:latin typeface="Times New Roman" pitchFamily="18" charset="0"/>
                <a:cs typeface="Times New Roman" pitchFamily="18" charset="0"/>
              </a:rPr>
            </a:br>
            <a:r>
              <a:rPr lang="ru-RU" sz="1600" b="1" dirty="0" smtClean="0">
                <a:solidFill>
                  <a:schemeClr val="accent5">
                    <a:lumMod val="75000"/>
                  </a:schemeClr>
                </a:solidFill>
                <a:effectLst/>
                <a:latin typeface="Times New Roman" pitchFamily="18" charset="0"/>
                <a:ea typeface="Calibri"/>
                <a:cs typeface="Times New Roman" pitchFamily="18" charset="0"/>
              </a:rPr>
              <a:t>Коррекционно-развивающая </a:t>
            </a:r>
            <a:r>
              <a:rPr lang="ru-RU" sz="1600" b="1" dirty="0">
                <a:solidFill>
                  <a:schemeClr val="accent5">
                    <a:lumMod val="75000"/>
                  </a:schemeClr>
                </a:solidFill>
                <a:effectLst/>
                <a:latin typeface="Times New Roman" pitchFamily="18" charset="0"/>
                <a:ea typeface="Calibri"/>
                <a:cs typeface="Times New Roman" pitchFamily="18" charset="0"/>
              </a:rPr>
              <a:t>работа в МКОУ ООШ с. Городище, дошкольное отделение направлена на:</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a:solidFill>
                  <a:schemeClr val="accent5">
                    <a:lumMod val="75000"/>
                  </a:schemeClr>
                </a:solidFill>
                <a:effectLst/>
                <a:latin typeface="Times New Roman" pitchFamily="18" charset="0"/>
                <a:ea typeface="Calibri"/>
                <a:cs typeface="Times New Roman" pitchFamily="18" charset="0"/>
              </a:rPr>
              <a:t>- обеспечение коррекции нарушений развития у различных категорий детей с особыми образовательными потребностями (ООП);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a:solidFill>
                  <a:schemeClr val="accent5">
                    <a:lumMod val="75000"/>
                  </a:schemeClr>
                </a:solidFill>
                <a:effectLst/>
                <a:latin typeface="Times New Roman" pitchFamily="18" charset="0"/>
                <a:ea typeface="Calibri"/>
                <a:cs typeface="Times New Roman" pitchFamily="18" charset="0"/>
              </a:rPr>
              <a:t>- оказание детям с ООП квалифицированной помощи в освоении программы дошкольного образования;</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a:solidFill>
                  <a:schemeClr val="accent5">
                    <a:lumMod val="75000"/>
                  </a:schemeClr>
                </a:solidFill>
                <a:effectLst/>
                <a:latin typeface="Times New Roman" pitchFamily="18" charset="0"/>
                <a:ea typeface="Calibri"/>
                <a:cs typeface="Times New Roman" pitchFamily="18" charset="0"/>
              </a:rPr>
              <a:t>- разностороннее развитие детей с ООП, с учетом возрастных, индивидуальных особенностей, социальной адаптации.</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
            </a:r>
            <a:br>
              <a:rPr lang="ru-RU" sz="1600" dirty="0" smtClean="0">
                <a:solidFill>
                  <a:schemeClr val="accent5">
                    <a:lumMod val="75000"/>
                  </a:schemeClr>
                </a:solidFill>
                <a:effectLst/>
                <a:latin typeface="Times New Roman" pitchFamily="18" charset="0"/>
                <a:ea typeface="Calibri"/>
                <a:cs typeface="Times New Roman" pitchFamily="18" charset="0"/>
              </a:rPr>
            </a:br>
            <a:r>
              <a:rPr lang="ru-RU" sz="1600" b="1" u="sng" dirty="0" smtClean="0">
                <a:solidFill>
                  <a:schemeClr val="accent5">
                    <a:lumMod val="75000"/>
                  </a:schemeClr>
                </a:solidFill>
                <a:effectLst/>
                <a:latin typeface="Times New Roman" pitchFamily="18" charset="0"/>
                <a:ea typeface="Times New Roman"/>
                <a:cs typeface="Times New Roman" pitchFamily="18" charset="0"/>
              </a:rPr>
              <a:t>Задачи </a:t>
            </a:r>
            <a:r>
              <a:rPr lang="ru-RU" sz="1600" b="1" u="sng" dirty="0">
                <a:solidFill>
                  <a:schemeClr val="accent5">
                    <a:lumMod val="75000"/>
                  </a:schemeClr>
                </a:solidFill>
                <a:effectLst/>
                <a:latin typeface="Times New Roman" pitchFamily="18" charset="0"/>
                <a:ea typeface="Times New Roman"/>
                <a:cs typeface="Times New Roman" pitchFamily="18" charset="0"/>
              </a:rPr>
              <a:t>КРР на уровне ДО:</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определение </a:t>
            </a:r>
            <a:r>
              <a:rPr lang="ru-RU" sz="1600" dirty="0">
                <a:solidFill>
                  <a:schemeClr val="accent5">
                    <a:lumMod val="75000"/>
                  </a:schemeClr>
                </a:solidFill>
                <a:effectLst/>
                <a:latin typeface="Times New Roman" pitchFamily="18" charset="0"/>
                <a:ea typeface="Times New Roman"/>
                <a:cs typeface="Times New Roman" pitchFamily="18" charset="0"/>
              </a:rPr>
              <a:t>ООП обучающихся, в том числе с трудностями освоения Программы и социализации в ДОО;</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своевременное </a:t>
            </a:r>
            <a:r>
              <a:rPr lang="ru-RU" sz="1600" dirty="0">
                <a:solidFill>
                  <a:schemeClr val="accent5">
                    <a:lumMod val="75000"/>
                  </a:schemeClr>
                </a:solidFill>
                <a:effectLst/>
                <a:latin typeface="Times New Roman" pitchFamily="18" charset="0"/>
                <a:ea typeface="Times New Roman"/>
                <a:cs typeface="Times New Roman" pitchFamily="18" charset="0"/>
              </a:rPr>
              <a:t>выявление обучающихся с трудностями социальной адаптации, обусловленными различными причинами;</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осуществление </a:t>
            </a:r>
            <a:r>
              <a:rPr lang="ru-RU" sz="1600" dirty="0">
                <a:solidFill>
                  <a:schemeClr val="accent5">
                    <a:lumMod val="75000"/>
                  </a:schemeClr>
                </a:solidFill>
                <a:effectLst/>
                <a:latin typeface="Times New Roman" pitchFamily="18" charset="0"/>
                <a:ea typeface="Times New Roman"/>
                <a:cs typeface="Times New Roman" pitchFamily="18" charset="0"/>
              </a:rPr>
              <a:t>индивидуально ориентированной психолого-педагогической помощи обучающимся с учетом особенностей их психического и (или) физического развития, индивидуальных возможностей и потребностей (в соответствии с рекомендациями психолого-медико-педагогической комиссии или </a:t>
            </a:r>
            <a:r>
              <a:rPr lang="ru-RU" sz="1600" dirty="0" smtClean="0">
                <a:solidFill>
                  <a:schemeClr val="accent5">
                    <a:lumMod val="75000"/>
                  </a:schemeClr>
                </a:solidFill>
                <a:effectLst/>
                <a:latin typeface="Times New Roman" pitchFamily="18" charset="0"/>
                <a:ea typeface="Times New Roman"/>
                <a:cs typeface="Times New Roman" pitchFamily="18" charset="0"/>
              </a:rPr>
              <a:t>психолого-педагогического </a:t>
            </a:r>
            <a:r>
              <a:rPr lang="ru-RU" sz="1600" dirty="0">
                <a:solidFill>
                  <a:schemeClr val="accent5">
                    <a:lumMod val="75000"/>
                  </a:schemeClr>
                </a:solidFill>
                <a:effectLst/>
                <a:latin typeface="Times New Roman" pitchFamily="18" charset="0"/>
                <a:ea typeface="Times New Roman"/>
                <a:cs typeface="Times New Roman" pitchFamily="18" charset="0"/>
              </a:rPr>
              <a:t>консилиума образовательной организации (далее - ППК);</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оказание </a:t>
            </a:r>
            <a:r>
              <a:rPr lang="ru-RU" sz="1600" dirty="0">
                <a:solidFill>
                  <a:schemeClr val="accent5">
                    <a:lumMod val="75000"/>
                  </a:schemeClr>
                </a:solidFill>
                <a:effectLst/>
                <a:latin typeface="Times New Roman" pitchFamily="18" charset="0"/>
                <a:ea typeface="Times New Roman"/>
                <a:cs typeface="Times New Roman" pitchFamily="18" charset="0"/>
              </a:rPr>
              <a:t>родителям (законным представителям) обучающихся консультативной психолого-педагогической помощи по вопросам развития и воспитания детей дошкольного возраста;</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содействие </a:t>
            </a:r>
            <a:r>
              <a:rPr lang="ru-RU" sz="1600" dirty="0">
                <a:solidFill>
                  <a:schemeClr val="accent5">
                    <a:lumMod val="75000"/>
                  </a:schemeClr>
                </a:solidFill>
                <a:effectLst/>
                <a:latin typeface="Times New Roman" pitchFamily="18" charset="0"/>
                <a:ea typeface="Times New Roman"/>
                <a:cs typeface="Times New Roman" pitchFamily="18" charset="0"/>
              </a:rPr>
              <a:t>поиску и отбору одаренных обучающихся, их творческому развитию;</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выявление </a:t>
            </a:r>
            <a:r>
              <a:rPr lang="ru-RU" sz="1600" dirty="0">
                <a:solidFill>
                  <a:schemeClr val="accent5">
                    <a:lumMod val="75000"/>
                  </a:schemeClr>
                </a:solidFill>
                <a:effectLst/>
                <a:latin typeface="Times New Roman" pitchFamily="18" charset="0"/>
                <a:ea typeface="Times New Roman"/>
                <a:cs typeface="Times New Roman" pitchFamily="18" charset="0"/>
              </a:rPr>
              <a:t>детей с проблемами развития эмоциональной и интеллектуальной сферы;</a:t>
            </a:r>
            <a:r>
              <a:rPr lang="ru-RU" sz="1600" dirty="0">
                <a:solidFill>
                  <a:schemeClr val="accent5">
                    <a:lumMod val="75000"/>
                  </a:schemeClr>
                </a:solidFill>
                <a:effectLst/>
                <a:latin typeface="Times New Roman" pitchFamily="18" charset="0"/>
                <a:ea typeface="Calibri"/>
                <a:cs typeface="Times New Roman" pitchFamily="18" charset="0"/>
              </a:rPr>
              <a:t/>
            </a:r>
            <a:br>
              <a:rPr lang="ru-RU" sz="1600" dirty="0">
                <a:solidFill>
                  <a:schemeClr val="accent5">
                    <a:lumMod val="75000"/>
                  </a:schemeClr>
                </a:solidFill>
                <a:effectLst/>
                <a:latin typeface="Times New Roman" pitchFamily="18" charset="0"/>
                <a:ea typeface="Calibri"/>
                <a:cs typeface="Times New Roman" pitchFamily="18" charset="0"/>
              </a:rPr>
            </a:br>
            <a:r>
              <a:rPr lang="ru-RU" sz="1600" dirty="0" smtClean="0">
                <a:solidFill>
                  <a:schemeClr val="accent5">
                    <a:lumMod val="75000"/>
                  </a:schemeClr>
                </a:solidFill>
                <a:effectLst/>
                <a:latin typeface="Times New Roman" pitchFamily="18" charset="0"/>
                <a:ea typeface="Calibri"/>
                <a:cs typeface="Times New Roman" pitchFamily="18" charset="0"/>
              </a:rPr>
              <a:t>-</a:t>
            </a:r>
            <a:r>
              <a:rPr lang="ru-RU" sz="1600" dirty="0" smtClean="0">
                <a:solidFill>
                  <a:schemeClr val="accent5">
                    <a:lumMod val="75000"/>
                  </a:schemeClr>
                </a:solidFill>
                <a:effectLst/>
                <a:latin typeface="Times New Roman" pitchFamily="18" charset="0"/>
                <a:ea typeface="Times New Roman"/>
                <a:cs typeface="Times New Roman" pitchFamily="18" charset="0"/>
              </a:rPr>
              <a:t>реализация </a:t>
            </a:r>
            <a:r>
              <a:rPr lang="ru-RU" sz="1600" dirty="0">
                <a:solidFill>
                  <a:schemeClr val="accent5">
                    <a:lumMod val="75000"/>
                  </a:schemeClr>
                </a:solidFill>
                <a:effectLst/>
                <a:latin typeface="Times New Roman" pitchFamily="18" charset="0"/>
                <a:ea typeface="Times New Roman"/>
                <a:cs typeface="Times New Roman" pitchFamily="18" charset="0"/>
              </a:rPr>
              <a:t>комплекса индивидуально ориентированных мер по ослаблению, снижению или устранению отклонений в развитии и проблем поведения</a:t>
            </a:r>
            <a:r>
              <a:rPr lang="ru-RU" sz="1800" dirty="0">
                <a:solidFill>
                  <a:schemeClr val="accent5">
                    <a:lumMod val="75000"/>
                  </a:schemeClr>
                </a:solidFill>
                <a:effectLst/>
                <a:latin typeface="Times New Roman"/>
                <a:ea typeface="Times New Roman"/>
                <a:cs typeface="Times New Roman"/>
              </a:rPr>
              <a:t>.</a:t>
            </a:r>
            <a:r>
              <a:rPr lang="ru-RU" sz="1600" dirty="0">
                <a:solidFill>
                  <a:schemeClr val="accent5">
                    <a:lumMod val="75000"/>
                  </a:schemeClr>
                </a:solidFill>
                <a:effectLst/>
                <a:latin typeface="Calibri"/>
                <a:ea typeface="Calibri"/>
                <a:cs typeface="Times New Roman"/>
              </a:rPr>
              <a:t/>
            </a:r>
            <a:br>
              <a:rPr lang="ru-RU" sz="1600" dirty="0">
                <a:solidFill>
                  <a:schemeClr val="accent5">
                    <a:lumMod val="75000"/>
                  </a:schemeClr>
                </a:solidFill>
                <a:effectLst/>
                <a:latin typeface="Calibri"/>
                <a:ea typeface="Calibri"/>
                <a:cs typeface="Times New Roman"/>
              </a:rPr>
            </a:br>
            <a:endParaRPr lang="ru-RU" sz="1800" dirty="0">
              <a:solidFill>
                <a:schemeClr val="accent5">
                  <a:lumMod val="75000"/>
                </a:schemeClr>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5"/>
            <a:ext cx="7772400" cy="857255"/>
          </a:xfrm>
        </p:spPr>
        <p:txBody>
          <a:bodyPr>
            <a:noAutofit/>
          </a:bodyPr>
          <a:lstStyle/>
          <a:p>
            <a:r>
              <a:rPr lang="ru-RU" sz="1800" b="1" dirty="0" smtClean="0">
                <a:latin typeface="Times New Roman" pitchFamily="18" charset="0"/>
                <a:cs typeface="Times New Roman" pitchFamily="18" charset="0"/>
              </a:rPr>
              <a:t>Возрастные и иные категории детей, на которых ориентирована Программа Организации, в том числе категории детей с ограниченными возможностями здоровья. Используемые  примерные программы.</a:t>
            </a:r>
            <a:endParaRPr lang="ru-RU" sz="18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57158" y="1500174"/>
            <a:ext cx="8501122" cy="4857784"/>
          </a:xfrm>
        </p:spPr>
        <p:txBody>
          <a:bodyPr>
            <a:noAutofit/>
          </a:bodyPr>
          <a:lstStyle/>
          <a:p>
            <a:pPr algn="just"/>
            <a:r>
              <a:rPr lang="ru-RU" sz="1400" dirty="0">
                <a:solidFill>
                  <a:schemeClr val="accent5">
                    <a:lumMod val="75000"/>
                  </a:schemeClr>
                </a:solidFill>
                <a:latin typeface="Times New Roman" pitchFamily="18" charset="0"/>
                <a:cs typeface="Times New Roman" pitchFamily="18" charset="0"/>
              </a:rPr>
              <a:t>В </a:t>
            </a:r>
            <a:r>
              <a:rPr lang="ru-RU" sz="1400" dirty="0" smtClean="0">
                <a:solidFill>
                  <a:schemeClr val="accent5">
                    <a:lumMod val="75000"/>
                  </a:schemeClr>
                </a:solidFill>
                <a:latin typeface="Times New Roman" pitchFamily="18" charset="0"/>
                <a:cs typeface="Times New Roman" pitchFamily="18" charset="0"/>
              </a:rPr>
              <a:t>Муниципальном казенном   общеобразовательном  </a:t>
            </a:r>
            <a:r>
              <a:rPr lang="ru-RU" sz="1400" dirty="0">
                <a:solidFill>
                  <a:schemeClr val="accent5">
                    <a:lumMod val="75000"/>
                  </a:schemeClr>
                </a:solidFill>
                <a:latin typeface="Times New Roman" pitchFamily="18" charset="0"/>
                <a:cs typeface="Times New Roman" pitchFamily="18" charset="0"/>
              </a:rPr>
              <a:t>учреждении  </a:t>
            </a:r>
            <a:r>
              <a:rPr lang="ru-RU" sz="1400" dirty="0" smtClean="0">
                <a:solidFill>
                  <a:schemeClr val="accent5">
                    <a:lumMod val="75000"/>
                  </a:schemeClr>
                </a:solidFill>
                <a:latin typeface="Times New Roman" pitchFamily="18" charset="0"/>
                <a:cs typeface="Times New Roman" pitchFamily="18" charset="0"/>
              </a:rPr>
              <a:t> основной </a:t>
            </a:r>
            <a:r>
              <a:rPr lang="ru-RU" sz="1400" dirty="0" smtClean="0">
                <a:solidFill>
                  <a:schemeClr val="accent5">
                    <a:lumMod val="75000"/>
                  </a:schemeClr>
                </a:solidFill>
                <a:latin typeface="Times New Roman" pitchFamily="18" charset="0"/>
                <a:cs typeface="Times New Roman" pitchFamily="18" charset="0"/>
              </a:rPr>
              <a:t>общеобразовательной школе</a:t>
            </a:r>
            <a:r>
              <a:rPr lang="ru-RU" sz="1400" dirty="0" smtClean="0">
                <a:solidFill>
                  <a:schemeClr val="accent5">
                    <a:lumMod val="75000"/>
                  </a:schemeClr>
                </a:solidFill>
                <a:latin typeface="Times New Roman" pitchFamily="18" charset="0"/>
                <a:cs typeface="Times New Roman" pitchFamily="18" charset="0"/>
              </a:rPr>
              <a:t> </a:t>
            </a:r>
            <a:r>
              <a:rPr lang="ru-RU" sz="1400" dirty="0">
                <a:solidFill>
                  <a:schemeClr val="accent5">
                    <a:lumMod val="75000"/>
                  </a:schemeClr>
                </a:solidFill>
                <a:latin typeface="Times New Roman" pitchFamily="18" charset="0"/>
                <a:cs typeface="Times New Roman" pitchFamily="18" charset="0"/>
              </a:rPr>
              <a:t>с. </a:t>
            </a:r>
            <a:r>
              <a:rPr lang="ru-RU" sz="1400" dirty="0" smtClean="0">
                <a:solidFill>
                  <a:schemeClr val="accent5">
                    <a:lumMod val="75000"/>
                  </a:schemeClr>
                </a:solidFill>
                <a:latin typeface="Times New Roman" pitchFamily="18" charset="0"/>
                <a:cs typeface="Times New Roman" pitchFamily="18" charset="0"/>
              </a:rPr>
              <a:t>Городище, дошкольное отделение </a:t>
            </a:r>
            <a:r>
              <a:rPr lang="ru-RU" sz="1400" dirty="0">
                <a:solidFill>
                  <a:schemeClr val="accent5">
                    <a:lumMod val="75000"/>
                  </a:schemeClr>
                </a:solidFill>
                <a:latin typeface="Times New Roman" pitchFamily="18" charset="0"/>
                <a:cs typeface="Times New Roman" pitchFamily="18" charset="0"/>
              </a:rPr>
              <a:t>(далее – </a:t>
            </a:r>
            <a:r>
              <a:rPr lang="ru-RU" sz="1400" dirty="0" smtClean="0">
                <a:solidFill>
                  <a:schemeClr val="accent5">
                    <a:lumMod val="75000"/>
                  </a:schemeClr>
                </a:solidFill>
                <a:latin typeface="Times New Roman" pitchFamily="18" charset="0"/>
                <a:cs typeface="Times New Roman" pitchFamily="18" charset="0"/>
              </a:rPr>
              <a:t>МКОУ ООШ </a:t>
            </a:r>
            <a:r>
              <a:rPr lang="ru-RU" sz="1400" dirty="0">
                <a:solidFill>
                  <a:schemeClr val="accent5">
                    <a:lumMod val="75000"/>
                  </a:schemeClr>
                </a:solidFill>
                <a:latin typeface="Times New Roman" pitchFamily="18" charset="0"/>
                <a:cs typeface="Times New Roman" pitchFamily="18" charset="0"/>
              </a:rPr>
              <a:t>с. </a:t>
            </a:r>
            <a:r>
              <a:rPr lang="ru-RU" sz="1400" dirty="0" smtClean="0">
                <a:solidFill>
                  <a:schemeClr val="accent5">
                    <a:lumMod val="75000"/>
                  </a:schemeClr>
                </a:solidFill>
                <a:latin typeface="Times New Roman" pitchFamily="18" charset="0"/>
                <a:cs typeface="Times New Roman" pitchFamily="18" charset="0"/>
              </a:rPr>
              <a:t>Городище, д/о), </a:t>
            </a:r>
            <a:r>
              <a:rPr lang="ru-RU" sz="1400" dirty="0">
                <a:solidFill>
                  <a:schemeClr val="accent5">
                    <a:lumMod val="75000"/>
                  </a:schemeClr>
                </a:solidFill>
                <a:latin typeface="Times New Roman" pitchFamily="18" charset="0"/>
                <a:cs typeface="Times New Roman" pitchFamily="18" charset="0"/>
              </a:rPr>
              <a:t>реализуется </a:t>
            </a:r>
            <a:r>
              <a:rPr lang="ru-RU" sz="1400" dirty="0" smtClean="0">
                <a:solidFill>
                  <a:schemeClr val="accent5">
                    <a:lumMod val="75000"/>
                  </a:schemeClr>
                </a:solidFill>
                <a:latin typeface="Times New Roman" pitchFamily="18" charset="0"/>
                <a:cs typeface="Times New Roman" pitchFamily="18" charset="0"/>
              </a:rPr>
              <a:t>образовательная </a:t>
            </a:r>
            <a:r>
              <a:rPr lang="ru-RU" sz="1400" dirty="0">
                <a:solidFill>
                  <a:schemeClr val="accent5">
                    <a:lumMod val="75000"/>
                  </a:schemeClr>
                </a:solidFill>
                <a:latin typeface="Times New Roman" pitchFamily="18" charset="0"/>
                <a:cs typeface="Times New Roman" pitchFamily="18" charset="0"/>
              </a:rPr>
              <a:t>программа дошкольного образования (далее – Программа). </a:t>
            </a:r>
          </a:p>
          <a:p>
            <a:pPr algn="just"/>
            <a:r>
              <a:rPr lang="ru-RU" sz="1400" dirty="0">
                <a:solidFill>
                  <a:schemeClr val="accent5">
                    <a:lumMod val="75000"/>
                  </a:schemeClr>
                </a:solidFill>
                <a:latin typeface="Times New Roman" pitchFamily="18" charset="0"/>
                <a:cs typeface="Times New Roman" pitchFamily="18" charset="0"/>
              </a:rPr>
              <a:t>Образовательный процесс осуществляется с 8ч.00мин. до 18ч.00мин. с выходными и праздничными днями. Режим работы 10 часов. </a:t>
            </a:r>
          </a:p>
          <a:p>
            <a:pPr algn="just"/>
            <a:r>
              <a:rPr lang="ru-RU" sz="1400" dirty="0">
                <a:solidFill>
                  <a:schemeClr val="accent5">
                    <a:lumMod val="75000"/>
                  </a:schemeClr>
                </a:solidFill>
                <a:latin typeface="Times New Roman" pitchFamily="18" charset="0"/>
                <a:cs typeface="Times New Roman" pitchFamily="18" charset="0"/>
              </a:rPr>
              <a:t> </a:t>
            </a:r>
            <a:r>
              <a:rPr lang="ru-RU" sz="1400" dirty="0" smtClean="0">
                <a:solidFill>
                  <a:schemeClr val="accent5">
                    <a:lumMod val="75000"/>
                  </a:schemeClr>
                </a:solidFill>
                <a:latin typeface="Times New Roman" pitchFamily="18" charset="0"/>
                <a:cs typeface="Times New Roman" pitchFamily="18" charset="0"/>
              </a:rPr>
              <a:t>      Срок </a:t>
            </a:r>
            <a:r>
              <a:rPr lang="ru-RU" sz="1400" dirty="0">
                <a:solidFill>
                  <a:schemeClr val="accent5">
                    <a:lumMod val="75000"/>
                  </a:schemeClr>
                </a:solidFill>
                <a:latin typeface="Times New Roman" pitchFamily="18" charset="0"/>
                <a:cs typeface="Times New Roman" pitchFamily="18" charset="0"/>
              </a:rPr>
              <a:t>реализации программы - 5,5 лет, но в соответствии  с Федеральным законом от 29 декабря 2012 г. № 273-ФЗ "Об образовании в Российской Федерации» и в соответствии с федеральным государственным образовательным стандартом дошкольного образования (далее ФГОС) срок реализации Программы  предусмотрен, в соответствии с Уставом, с 2-х месяцев до 7 лет.</a:t>
            </a:r>
          </a:p>
          <a:p>
            <a:pPr algn="just"/>
            <a:r>
              <a:rPr lang="ru-RU" sz="1400" dirty="0">
                <a:solidFill>
                  <a:schemeClr val="accent5">
                    <a:lumMod val="75000"/>
                  </a:schemeClr>
                </a:solidFill>
                <a:latin typeface="Times New Roman" pitchFamily="18" charset="0"/>
                <a:cs typeface="Times New Roman" pitchFamily="18" charset="0"/>
              </a:rPr>
              <a:t>        Программа является нормативно-управленческим документом образовательного учреждения. Она характеризует специфику содержания образования и особенности организации воспитательно-образовательного процесса, направленные на обеспечение разностороннего развития детей в возрасте от 2 до 7 лет по направлениям (образовательным областям): физическое, социально-коммуникативное, познавательное; речевое и художественно-эстетическое развитие на основе учета возрастных и индивидуальных особенностей, интересов и потребностей </a:t>
            </a:r>
            <a:r>
              <a:rPr lang="ru-RU" sz="1400" dirty="0" smtClean="0">
                <a:solidFill>
                  <a:schemeClr val="accent5">
                    <a:lumMod val="75000"/>
                  </a:schemeClr>
                </a:solidFill>
                <a:latin typeface="Times New Roman" pitchFamily="18" charset="0"/>
                <a:cs typeface="Times New Roman" pitchFamily="18" charset="0"/>
              </a:rPr>
              <a:t>воспитанников.</a:t>
            </a:r>
          </a:p>
          <a:p>
            <a:pPr algn="just"/>
            <a:r>
              <a:rPr lang="ru-RU" sz="1400" dirty="0" smtClean="0">
                <a:solidFill>
                  <a:schemeClr val="accent5">
                    <a:lumMod val="75000"/>
                  </a:schemeClr>
                </a:solidFill>
                <a:latin typeface="Times New Roman" pitchFamily="18" charset="0"/>
                <a:cs typeface="Times New Roman" pitchFamily="18" charset="0"/>
              </a:rPr>
              <a:t>Программа разработана на основе примерной основной общеобразовательной программы дошкольного образования «От рождения до школы» под редакцией Н.Е. </a:t>
            </a:r>
            <a:r>
              <a:rPr lang="ru-RU" sz="1400" dirty="0" err="1" smtClean="0">
                <a:solidFill>
                  <a:schemeClr val="accent5">
                    <a:lumMod val="75000"/>
                  </a:schemeClr>
                </a:solidFill>
                <a:latin typeface="Times New Roman" pitchFamily="18" charset="0"/>
                <a:cs typeface="Times New Roman" pitchFamily="18" charset="0"/>
              </a:rPr>
              <a:t>Вераксы</a:t>
            </a:r>
            <a:r>
              <a:rPr lang="ru-RU" sz="1400" dirty="0" smtClean="0">
                <a:solidFill>
                  <a:schemeClr val="accent5">
                    <a:lumMod val="75000"/>
                  </a:schemeClr>
                </a:solidFill>
                <a:latin typeface="Times New Roman" pitchFamily="18" charset="0"/>
                <a:cs typeface="Times New Roman" pitchFamily="18" charset="0"/>
              </a:rPr>
              <a:t>, Т.С. Комаровой, М.А. Васильевой</a:t>
            </a:r>
            <a:r>
              <a:rPr lang="ru-RU" sz="1400" dirty="0" smtClean="0">
                <a:solidFill>
                  <a:schemeClr val="tx1"/>
                </a:solidFill>
                <a:latin typeface="Times New Roman" pitchFamily="18" charset="0"/>
                <a:cs typeface="Times New Roman" pitchFamily="18" charset="0"/>
              </a:rPr>
              <a:t>. </a:t>
            </a:r>
            <a:br>
              <a:rPr lang="ru-RU" sz="1400" dirty="0" smtClean="0">
                <a:solidFill>
                  <a:schemeClr val="tx1"/>
                </a:solidFill>
                <a:latin typeface="Times New Roman" pitchFamily="18" charset="0"/>
                <a:cs typeface="Times New Roman" pitchFamily="18" charset="0"/>
              </a:rPr>
            </a:br>
            <a:endParaRPr lang="ru-RU" sz="1400" dirty="0">
              <a:solidFill>
                <a:schemeClr val="tx1"/>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8640"/>
            <a:ext cx="8496944" cy="5581015"/>
          </a:xfrm>
          <a:prstGeom prst="rect">
            <a:avLst/>
          </a:prstGeom>
        </p:spPr>
        <p:txBody>
          <a:bodyPr wrap="square">
            <a:spAutoFit/>
          </a:bodyPr>
          <a:lstStyle/>
          <a:p>
            <a:pPr indent="342900" algn="just">
              <a:lnSpc>
                <a:spcPts val="1200"/>
              </a:lnSpc>
              <a:spcAft>
                <a:spcPts val="800"/>
              </a:spcAft>
            </a:pPr>
            <a:endParaRPr lang="ru-RU" dirty="0" smtClean="0">
              <a:solidFill>
                <a:srgbClr val="000000"/>
              </a:solidFill>
              <a:latin typeface="Times New Roman"/>
              <a:ea typeface="Times New Roman"/>
              <a:cs typeface="Times New Roman"/>
            </a:endParaRPr>
          </a:p>
          <a:p>
            <a:pPr indent="342900" algn="just">
              <a:lnSpc>
                <a:spcPts val="1200"/>
              </a:lnSpc>
              <a:spcAft>
                <a:spcPts val="800"/>
              </a:spcAft>
            </a:pPr>
            <a:r>
              <a:rPr lang="ru-RU" dirty="0" smtClean="0">
                <a:solidFill>
                  <a:schemeClr val="accent5">
                    <a:lumMod val="75000"/>
                  </a:schemeClr>
                </a:solidFill>
                <a:latin typeface="Times New Roman"/>
                <a:ea typeface="Times New Roman"/>
                <a:cs typeface="Times New Roman"/>
              </a:rPr>
              <a:t>Согласно </a:t>
            </a:r>
            <a:r>
              <a:rPr lang="ru-RU" dirty="0">
                <a:solidFill>
                  <a:schemeClr val="accent5">
                    <a:lumMod val="75000"/>
                  </a:schemeClr>
                </a:solidFill>
                <a:latin typeface="Times New Roman"/>
                <a:ea typeface="Times New Roman"/>
                <a:cs typeface="Times New Roman"/>
              </a:rPr>
              <a:t>ФЗ № 273 «Об образовании» и Распоряжения от 28 декабря 2020 г. N Р-193 «Система	функционирования	психологических	служб	в общеобразовательных организациях (Методические рекомендации)» </a:t>
            </a:r>
            <a:r>
              <a:rPr lang="ru-RU" b="1" u="sng" dirty="0">
                <a:solidFill>
                  <a:schemeClr val="accent5">
                    <a:lumMod val="75000"/>
                  </a:schemeClr>
                </a:solidFill>
                <a:latin typeface="Times New Roman"/>
                <a:ea typeface="Times New Roman"/>
                <a:cs typeface="Times New Roman"/>
              </a:rPr>
              <a:t>определяются нижеследующие</a:t>
            </a:r>
            <a:r>
              <a:rPr lang="ru-RU" u="sng" dirty="0">
                <a:solidFill>
                  <a:schemeClr val="accent5">
                    <a:lumMod val="75000"/>
                  </a:schemeClr>
                </a:solidFill>
                <a:latin typeface="Times New Roman"/>
                <a:ea typeface="Times New Roman"/>
                <a:cs typeface="Times New Roman"/>
              </a:rPr>
              <a:t> </a:t>
            </a:r>
            <a:r>
              <a:rPr lang="ru-RU" b="1" u="sng" dirty="0">
                <a:solidFill>
                  <a:schemeClr val="accent5">
                    <a:lumMod val="75000"/>
                  </a:schemeClr>
                </a:solidFill>
                <a:latin typeface="Times New Roman"/>
                <a:ea typeface="Times New Roman"/>
                <a:cs typeface="Times New Roman"/>
              </a:rPr>
              <a:t>категории целевых групп</a:t>
            </a:r>
            <a:r>
              <a:rPr lang="ru-RU" u="sng" dirty="0">
                <a:solidFill>
                  <a:schemeClr val="accent5">
                    <a:lumMod val="75000"/>
                  </a:schemeClr>
                </a:solidFill>
                <a:latin typeface="Times New Roman"/>
                <a:ea typeface="Times New Roman"/>
                <a:cs typeface="Times New Roman"/>
              </a:rPr>
              <a:t> </a:t>
            </a:r>
            <a:r>
              <a:rPr lang="ru-RU" b="1" u="sng" dirty="0">
                <a:solidFill>
                  <a:schemeClr val="accent5">
                    <a:lumMod val="75000"/>
                  </a:schemeClr>
                </a:solidFill>
                <a:latin typeface="Times New Roman"/>
                <a:ea typeface="Times New Roman"/>
                <a:cs typeface="Times New Roman"/>
              </a:rPr>
              <a:t>обучающихся</a:t>
            </a:r>
            <a:r>
              <a:rPr lang="ru-RU" dirty="0">
                <a:solidFill>
                  <a:schemeClr val="accent5">
                    <a:lumMod val="75000"/>
                  </a:schemeClr>
                </a:solidFill>
                <a:latin typeface="Times New Roman"/>
                <a:ea typeface="Times New Roman"/>
                <a:cs typeface="Times New Roman"/>
              </a:rPr>
              <a:t> для оказания им адресной психологической помощи и включения их в программы психолого-педагогического сопровождения:</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b="1" dirty="0">
                <a:solidFill>
                  <a:schemeClr val="accent5">
                    <a:lumMod val="75000"/>
                  </a:schemeClr>
                </a:solidFill>
                <a:latin typeface="Times New Roman"/>
                <a:ea typeface="Times New Roman"/>
                <a:cs typeface="Times New Roman"/>
              </a:rPr>
              <a:t>1) </a:t>
            </a:r>
            <a:r>
              <a:rPr lang="ru-RU" b="1" dirty="0" err="1">
                <a:solidFill>
                  <a:schemeClr val="accent5">
                    <a:lumMod val="75000"/>
                  </a:schemeClr>
                </a:solidFill>
                <a:latin typeface="Times New Roman"/>
                <a:ea typeface="Times New Roman"/>
                <a:cs typeface="Times New Roman"/>
              </a:rPr>
              <a:t>нормотипичные</a:t>
            </a:r>
            <a:r>
              <a:rPr lang="ru-RU" b="1" dirty="0">
                <a:solidFill>
                  <a:schemeClr val="accent5">
                    <a:lumMod val="75000"/>
                  </a:schemeClr>
                </a:solidFill>
                <a:latin typeface="Times New Roman"/>
                <a:ea typeface="Times New Roman"/>
                <a:cs typeface="Times New Roman"/>
              </a:rPr>
              <a:t> дети</a:t>
            </a:r>
            <a:r>
              <a:rPr lang="ru-RU" dirty="0">
                <a:solidFill>
                  <a:schemeClr val="accent5">
                    <a:lumMod val="75000"/>
                  </a:schemeClr>
                </a:solidFill>
                <a:latin typeface="Times New Roman"/>
                <a:ea typeface="Times New Roman"/>
                <a:cs typeface="Times New Roman"/>
              </a:rPr>
              <a:t> с нормативным кризисом развития;</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b="1" dirty="0">
                <a:solidFill>
                  <a:schemeClr val="accent5">
                    <a:lumMod val="75000"/>
                  </a:schemeClr>
                </a:solidFill>
                <a:latin typeface="Times New Roman"/>
                <a:ea typeface="Times New Roman"/>
                <a:cs typeface="Times New Roman"/>
              </a:rPr>
              <a:t>2) обучающиеся с ООП</a:t>
            </a:r>
            <a:r>
              <a:rPr lang="ru-RU" dirty="0">
                <a:solidFill>
                  <a:schemeClr val="accent5">
                    <a:lumMod val="75000"/>
                  </a:schemeClr>
                </a:solidFill>
                <a:latin typeface="Times New Roman"/>
                <a:ea typeface="Times New Roman"/>
                <a:cs typeface="Times New Roman"/>
              </a:rPr>
              <a:t>:</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u="sng" dirty="0">
                <a:solidFill>
                  <a:schemeClr val="accent5">
                    <a:lumMod val="75000"/>
                  </a:schemeClr>
                </a:solidFill>
                <a:latin typeface="Times New Roman"/>
                <a:ea typeface="Times New Roman"/>
                <a:cs typeface="Times New Roman"/>
              </a:rPr>
              <a:t>с ОВЗ</a:t>
            </a:r>
            <a:r>
              <a:rPr lang="ru-RU" dirty="0">
                <a:solidFill>
                  <a:schemeClr val="accent5">
                    <a:lumMod val="75000"/>
                  </a:schemeClr>
                </a:solidFill>
                <a:latin typeface="Times New Roman"/>
                <a:ea typeface="Times New Roman"/>
                <a:cs typeface="Times New Roman"/>
              </a:rPr>
              <a:t> и (или) инвалидностью, получившие статус в порядке, установленном законодательством Российской Федерации;</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u="sng" dirty="0">
                <a:solidFill>
                  <a:schemeClr val="accent5">
                    <a:lumMod val="75000"/>
                  </a:schemeClr>
                </a:solidFill>
                <a:latin typeface="Times New Roman"/>
                <a:ea typeface="Times New Roman"/>
                <a:cs typeface="Times New Roman"/>
              </a:rPr>
              <a:t>обучающиеся </a:t>
            </a:r>
            <a:r>
              <a:rPr lang="ru-RU" dirty="0">
                <a:solidFill>
                  <a:schemeClr val="accent5">
                    <a:lumMod val="75000"/>
                  </a:schemeClr>
                </a:solidFill>
                <a:latin typeface="Times New Roman"/>
                <a:ea typeface="Times New Roman"/>
                <a:cs typeface="Times New Roman"/>
              </a:rPr>
              <a:t>по индивидуальному учебному плану (учебному расписанию) на основании медицинского заключения (</a:t>
            </a:r>
            <a:r>
              <a:rPr lang="ru-RU" u="sng" dirty="0">
                <a:solidFill>
                  <a:schemeClr val="accent5">
                    <a:lumMod val="75000"/>
                  </a:schemeClr>
                </a:solidFill>
                <a:latin typeface="Times New Roman"/>
                <a:ea typeface="Times New Roman"/>
                <a:cs typeface="Times New Roman"/>
              </a:rPr>
              <a:t>дети, находящиеся под диспансерным наблюдением, в том числе часто болеющие дети</a:t>
            </a:r>
            <a:r>
              <a:rPr lang="ru-RU" dirty="0">
                <a:solidFill>
                  <a:schemeClr val="accent5">
                    <a:lumMod val="75000"/>
                  </a:schemeClr>
                </a:solidFill>
                <a:latin typeface="Times New Roman"/>
                <a:ea typeface="Times New Roman"/>
                <a:cs typeface="Times New Roman"/>
              </a:rPr>
              <a:t>); часто болеющие дети характеризуются повышенной заболеваемостью острыми респираторными инфекциями, которые не связаны с врожденными и наследственными состояниями, приводящими к большому количеству пропусков ребенком в посещении ДОО;</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u="sng" dirty="0">
                <a:solidFill>
                  <a:schemeClr val="accent5">
                    <a:lumMod val="75000"/>
                  </a:schemeClr>
                </a:solidFill>
                <a:latin typeface="Times New Roman"/>
                <a:ea typeface="Times New Roman"/>
                <a:cs typeface="Times New Roman"/>
              </a:rPr>
              <a:t>обучающиеся, испытывающие трудности в освоении образовательных программ</a:t>
            </a:r>
            <a:r>
              <a:rPr lang="ru-RU" dirty="0">
                <a:solidFill>
                  <a:schemeClr val="accent5">
                    <a:lumMod val="75000"/>
                  </a:schemeClr>
                </a:solidFill>
                <a:latin typeface="Times New Roman"/>
                <a:ea typeface="Times New Roman"/>
                <a:cs typeface="Times New Roman"/>
              </a:rPr>
              <a:t>, развитии, социальной адаптации;</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u="sng" dirty="0">
                <a:solidFill>
                  <a:schemeClr val="accent5">
                    <a:lumMod val="75000"/>
                  </a:schemeClr>
                </a:solidFill>
                <a:latin typeface="Times New Roman"/>
                <a:ea typeface="Times New Roman"/>
                <a:cs typeface="Times New Roman"/>
              </a:rPr>
              <a:t>одаренные обучающиеся;</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b="1" dirty="0">
                <a:solidFill>
                  <a:schemeClr val="accent5">
                    <a:lumMod val="75000"/>
                  </a:schemeClr>
                </a:solidFill>
                <a:latin typeface="Times New Roman"/>
                <a:ea typeface="Times New Roman"/>
                <a:cs typeface="Times New Roman"/>
              </a:rPr>
              <a:t>3) дети и (или) семьи, находящиеся в трудной жизненной ситуации</a:t>
            </a:r>
            <a:r>
              <a:rPr lang="ru-RU" dirty="0">
                <a:solidFill>
                  <a:schemeClr val="accent5">
                    <a:lumMod val="75000"/>
                  </a:schemeClr>
                </a:solidFill>
                <a:latin typeface="Times New Roman"/>
                <a:ea typeface="Times New Roman"/>
                <a:cs typeface="Times New Roman"/>
              </a:rPr>
              <a:t>, признанные таковыми в нормативно установленном порядке;</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b="1" dirty="0">
                <a:solidFill>
                  <a:schemeClr val="accent5">
                    <a:lumMod val="75000"/>
                  </a:schemeClr>
                </a:solidFill>
                <a:latin typeface="Times New Roman"/>
                <a:ea typeface="Times New Roman"/>
                <a:cs typeface="Times New Roman"/>
              </a:rPr>
              <a:t>4) дети и (или) семьи, находящиеся в социально опасном положении</a:t>
            </a:r>
            <a:r>
              <a:rPr lang="ru-RU" dirty="0">
                <a:solidFill>
                  <a:schemeClr val="accent5">
                    <a:lumMod val="75000"/>
                  </a:schemeClr>
                </a:solidFill>
                <a:latin typeface="Times New Roman"/>
                <a:ea typeface="Times New Roman"/>
                <a:cs typeface="Times New Roman"/>
              </a:rPr>
              <a:t> (безнадзорные, беспризорные, склонные к бродяжничеству), признанные таковыми в нормативно установленном порядке;</a:t>
            </a:r>
            <a:endParaRPr lang="ru-RU" sz="1600" dirty="0">
              <a:solidFill>
                <a:schemeClr val="accent5">
                  <a:lumMod val="75000"/>
                </a:schemeClr>
              </a:solidFill>
              <a:latin typeface="Calibri"/>
              <a:ea typeface="Calibri"/>
              <a:cs typeface="Times New Roman"/>
            </a:endParaRPr>
          </a:p>
          <a:p>
            <a:pPr indent="342900" algn="just">
              <a:lnSpc>
                <a:spcPts val="1200"/>
              </a:lnSpc>
              <a:spcAft>
                <a:spcPts val="800"/>
              </a:spcAft>
            </a:pPr>
            <a:r>
              <a:rPr lang="ru-RU" b="1" dirty="0">
                <a:solidFill>
                  <a:schemeClr val="accent5">
                    <a:lumMod val="75000"/>
                  </a:schemeClr>
                </a:solidFill>
                <a:latin typeface="Times New Roman"/>
                <a:ea typeface="Times New Roman"/>
                <a:cs typeface="Times New Roman"/>
              </a:rPr>
              <a:t>5)</a:t>
            </a:r>
            <a:r>
              <a:rPr lang="ru-RU" dirty="0">
                <a:solidFill>
                  <a:schemeClr val="accent5">
                    <a:lumMod val="75000"/>
                  </a:schemeClr>
                </a:solidFill>
                <a:latin typeface="Times New Roman"/>
                <a:ea typeface="Times New Roman"/>
                <a:cs typeface="Times New Roman"/>
              </a:rPr>
              <a:t> </a:t>
            </a:r>
            <a:r>
              <a:rPr lang="ru-RU" b="1" dirty="0">
                <a:solidFill>
                  <a:schemeClr val="accent5">
                    <a:lumMod val="75000"/>
                  </a:schemeClr>
                </a:solidFill>
                <a:latin typeface="Times New Roman"/>
                <a:ea typeface="Times New Roman"/>
                <a:cs typeface="Times New Roman"/>
              </a:rPr>
              <a:t>обучающиеся "группы риска":</a:t>
            </a:r>
            <a:r>
              <a:rPr lang="ru-RU" dirty="0">
                <a:solidFill>
                  <a:schemeClr val="accent5">
                    <a:lumMod val="75000"/>
                  </a:schemeClr>
                </a:solidFill>
                <a:latin typeface="Times New Roman"/>
                <a:ea typeface="Times New Roman"/>
                <a:cs typeface="Times New Roman"/>
              </a:rPr>
              <a:t> проявляющие комплекс выраженных факторов риска негативных проявлений (импульсивность, агрессивность, неустойчивая или крайне низкая (завышенная) самооценка, завышенный уровень притязаний).</a:t>
            </a:r>
            <a:endParaRPr lang="ru-RU" sz="1600" dirty="0">
              <a:solidFill>
                <a:schemeClr val="accent5">
                  <a:lumMod val="75000"/>
                </a:schemeClr>
              </a:solidFill>
              <a:effectLst/>
              <a:latin typeface="Calibri"/>
              <a:ea typeface="Calibri"/>
              <a:cs typeface="Times New Roman"/>
            </a:endParaRPr>
          </a:p>
        </p:txBody>
      </p:sp>
    </p:spTree>
    <p:extLst>
      <p:ext uri="{BB962C8B-B14F-4D97-AF65-F5344CB8AC3E}">
        <p14:creationId xmlns:p14="http://schemas.microsoft.com/office/powerpoint/2010/main" val="77728349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normAutofit/>
          </a:bodyPr>
          <a:lstStyle/>
          <a:p>
            <a:pPr algn="l"/>
            <a:r>
              <a:rPr lang="ru-RU" sz="1400" dirty="0" smtClean="0"/>
              <a:t/>
            </a:r>
            <a:br>
              <a:rPr lang="ru-RU" sz="1400" dirty="0" smtClean="0"/>
            </a:br>
            <a:r>
              <a:rPr lang="ru-RU" sz="1400" dirty="0" smtClean="0"/>
              <a:t>                                      </a:t>
            </a:r>
            <a:r>
              <a:rPr lang="ru-RU" sz="1400" dirty="0" smtClean="0"/>
              <a:t>  </a:t>
            </a:r>
            <a:r>
              <a:rPr lang="ru-RU" sz="2400" b="1" dirty="0" smtClean="0">
                <a:latin typeface="Times New Roman" pitchFamily="18" charset="0"/>
                <a:cs typeface="Times New Roman" pitchFamily="18" charset="0"/>
              </a:rPr>
              <a:t>Организационный раздел </a:t>
            </a:r>
            <a:br>
              <a:rPr lang="ru-RU" sz="2400" b="1"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Содержит описание материально-технического обеспечения Программы;</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распорядок и режим дня;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особенности традиционных событий, праздников, мероприятий;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особенности организации предметно-пространственной </a:t>
            </a:r>
            <a:r>
              <a:rPr lang="ru-RU" sz="2400" dirty="0" smtClean="0">
                <a:latin typeface="Times New Roman" pitchFamily="18" charset="0"/>
                <a:cs typeface="Times New Roman" pitchFamily="18" charset="0"/>
              </a:rPr>
              <a:t>среды;</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к</a:t>
            </a:r>
            <a:r>
              <a:rPr lang="ru-RU" sz="2400" dirty="0" smtClean="0">
                <a:latin typeface="Times New Roman" pitchFamily="18" charset="0"/>
                <a:cs typeface="Times New Roman" pitchFamily="18" charset="0"/>
              </a:rPr>
              <a:t>алендарный план воспитательной работы.</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rmAutofit/>
          </a:bodyPr>
          <a:lstStyle/>
          <a:p>
            <a:pPr algn="l"/>
            <a:r>
              <a:rPr lang="ru-RU" sz="2000" b="1" dirty="0" smtClean="0">
                <a:latin typeface="Times New Roman" pitchFamily="18" charset="0"/>
                <a:cs typeface="Times New Roman" pitchFamily="18" charset="0"/>
              </a:rPr>
              <a:t>Характеристика взаимодействия педагогического коллектива с   семьями   детей</a:t>
            </a:r>
            <a:r>
              <a:rPr lang="ru-RU" sz="1400" dirty="0" smtClean="0"/>
              <a:t/>
            </a:r>
            <a:br>
              <a:rPr lang="ru-RU" sz="1400" dirty="0" smtClean="0"/>
            </a:br>
            <a:r>
              <a:rPr lang="ru-RU" sz="1800" u="sng" dirty="0" smtClean="0">
                <a:latin typeface="Times New Roman" pitchFamily="18" charset="0"/>
                <a:cs typeface="Times New Roman" pitchFamily="18" charset="0"/>
              </a:rPr>
              <a:t>Для осуществления партнёрского взаимодействия с родителями используются разнообразные формы:</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Активное участие родителей в разработке и реализации индивидуального образовательного маршрута ребёнка.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Приглашение родителей в периоды непосредственно образовательной деятельности с целью рассказа об их профессии, хобби, и т.д..</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Сотрудничество в рамках исследовательских проектов, где взрослый идёт консультантом.</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Посещения семьями программных мероприятий, семейные гостиные.</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Фестивали; вечера вопросов и ответов; праздники (в том числе семейные).</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Прогулки; экскурсии; труд  в природе, личный  пример, интересные  встречи,  конкурсы.</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Родительские собрания (общие детсадовские,  городские) , родительские и педагогические чтения;  лекции, семинары, мастер-классы, тренинги, проекты, игры.</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Беседы,  анкетирования,   посещение  педагогами  семей  воспитанников, организация  дней  открытых дверей,     разнообразные  собрания-встречи,   консультации,  стенды,   разнообразные буклеты,  фото,  выставки поделок,  рисунков. </a:t>
            </a:r>
            <a:endParaRPr lang="ru-RU" sz="16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26570"/>
          </a:xfrm>
        </p:spPr>
        <p:txBody>
          <a:bodyPr>
            <a:normAutofit/>
          </a:bodyPr>
          <a:lstStyle/>
          <a:p>
            <a:pPr algn="ctr"/>
            <a:r>
              <a:rPr lang="ru-RU" sz="5400" dirty="0" smtClean="0">
                <a:solidFill>
                  <a:schemeClr val="accent2">
                    <a:lumMod val="75000"/>
                  </a:schemeClr>
                </a:solidFill>
                <a:latin typeface="Arial Black" pitchFamily="34" charset="0"/>
                <a:cs typeface="Aharoni" pitchFamily="2" charset="-79"/>
              </a:rPr>
              <a:t>СПАСИБО </a:t>
            </a:r>
            <a:br>
              <a:rPr lang="ru-RU" sz="5400" dirty="0" smtClean="0">
                <a:solidFill>
                  <a:schemeClr val="accent2">
                    <a:lumMod val="75000"/>
                  </a:schemeClr>
                </a:solidFill>
                <a:latin typeface="Arial Black" pitchFamily="34" charset="0"/>
                <a:cs typeface="Aharoni" pitchFamily="2" charset="-79"/>
              </a:rPr>
            </a:br>
            <a:r>
              <a:rPr lang="ru-RU" sz="5400" dirty="0" smtClean="0">
                <a:solidFill>
                  <a:schemeClr val="accent2">
                    <a:lumMod val="75000"/>
                  </a:schemeClr>
                </a:solidFill>
                <a:latin typeface="Arial Black" pitchFamily="34" charset="0"/>
                <a:cs typeface="Aharoni" pitchFamily="2" charset="-79"/>
              </a:rPr>
              <a:t> ЗА  </a:t>
            </a:r>
            <a:r>
              <a:rPr lang="ru-RU" sz="5400" dirty="0" smtClean="0">
                <a:solidFill>
                  <a:schemeClr val="accent2">
                    <a:lumMod val="75000"/>
                  </a:schemeClr>
                </a:solidFill>
                <a:latin typeface="Arial Black" pitchFamily="34" charset="0"/>
                <a:cs typeface="Aharoni" pitchFamily="2" charset="-79"/>
              </a:rPr>
              <a:t/>
            </a:r>
            <a:br>
              <a:rPr lang="ru-RU" sz="5400" dirty="0" smtClean="0">
                <a:solidFill>
                  <a:schemeClr val="accent2">
                    <a:lumMod val="75000"/>
                  </a:schemeClr>
                </a:solidFill>
                <a:latin typeface="Arial Black" pitchFamily="34" charset="0"/>
                <a:cs typeface="Aharoni" pitchFamily="2" charset="-79"/>
              </a:rPr>
            </a:br>
            <a:r>
              <a:rPr lang="ru-RU" sz="5400" dirty="0" smtClean="0">
                <a:solidFill>
                  <a:schemeClr val="accent2">
                    <a:lumMod val="75000"/>
                  </a:schemeClr>
                </a:solidFill>
                <a:latin typeface="Arial Black" pitchFamily="34" charset="0"/>
                <a:cs typeface="Aharoni" pitchFamily="2" charset="-79"/>
              </a:rPr>
              <a:t>ВНИМАНИЕ </a:t>
            </a:r>
            <a:r>
              <a:rPr lang="ru-RU" sz="5400" dirty="0" smtClean="0">
                <a:solidFill>
                  <a:schemeClr val="accent2">
                    <a:lumMod val="75000"/>
                  </a:schemeClr>
                </a:solidFill>
                <a:latin typeface="Arial Black" pitchFamily="34" charset="0"/>
                <a:cs typeface="Aharoni" pitchFamily="2" charset="-79"/>
              </a:rPr>
              <a:t>!</a:t>
            </a:r>
            <a:endParaRPr lang="ru-RU" sz="5400" dirty="0">
              <a:solidFill>
                <a:schemeClr val="accent2">
                  <a:lumMod val="75000"/>
                </a:schemeClr>
              </a:solidFill>
              <a:latin typeface="Arial Black" pitchFamily="34" charset="0"/>
              <a:cs typeface="Aharoni" pitchFamily="2" charset="-79"/>
            </a:endParaRPr>
          </a:p>
        </p:txBody>
      </p:sp>
    </p:spTree>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97346"/>
            <a:ext cx="7776864" cy="3576172"/>
          </a:xfrm>
          <a:prstGeom prst="rect">
            <a:avLst/>
          </a:prstGeom>
        </p:spPr>
        <p:txBody>
          <a:bodyPr wrap="square">
            <a:spAutoFit/>
          </a:bodyPr>
          <a:lstStyle/>
          <a:p>
            <a:pPr marL="457200">
              <a:lnSpc>
                <a:spcPct val="115000"/>
              </a:lnSpc>
              <a:spcAft>
                <a:spcPts val="0"/>
              </a:spcAft>
            </a:pPr>
            <a:endParaRPr lang="ru-RU" dirty="0" smtClean="0">
              <a:latin typeface="Times New Roman"/>
              <a:ea typeface="Calibri"/>
              <a:cs typeface="Times New Roman"/>
            </a:endParaRPr>
          </a:p>
          <a:p>
            <a:pPr marL="457200">
              <a:lnSpc>
                <a:spcPct val="115000"/>
              </a:lnSpc>
              <a:spcAft>
                <a:spcPts val="0"/>
              </a:spcAft>
            </a:pPr>
            <a:r>
              <a:rPr lang="ru-RU" dirty="0" smtClean="0">
                <a:solidFill>
                  <a:schemeClr val="accent5">
                    <a:lumMod val="75000"/>
                  </a:schemeClr>
                </a:solidFill>
                <a:latin typeface="Times New Roman"/>
                <a:ea typeface="Calibri"/>
                <a:cs typeface="Times New Roman"/>
              </a:rPr>
              <a:t>Образовательная </a:t>
            </a:r>
            <a:r>
              <a:rPr lang="ru-RU" dirty="0">
                <a:solidFill>
                  <a:schemeClr val="accent5">
                    <a:lumMod val="75000"/>
                  </a:schemeClr>
                </a:solidFill>
                <a:latin typeface="Times New Roman"/>
                <a:ea typeface="Calibri"/>
                <a:cs typeface="Times New Roman"/>
              </a:rPr>
              <a:t>программа дошкольного образования (далее - Программа) Муниципального  казенного  общеобразовательного учреждения    основной общеобразовательной  школы  с. Городище, дошкольное отделение (далее </a:t>
            </a:r>
            <a:r>
              <a:rPr lang="ru-RU" dirty="0" smtClean="0">
                <a:solidFill>
                  <a:schemeClr val="accent5">
                    <a:lumMod val="75000"/>
                  </a:schemeClr>
                </a:solidFill>
                <a:latin typeface="Times New Roman"/>
                <a:ea typeface="Calibri"/>
                <a:cs typeface="Times New Roman"/>
              </a:rPr>
              <a:t>МКОУ ООШ с. Городище, д/о)   </a:t>
            </a:r>
            <a:r>
              <a:rPr lang="ru-RU" dirty="0">
                <a:solidFill>
                  <a:schemeClr val="accent5">
                    <a:lumMod val="75000"/>
                  </a:schemeClr>
                </a:solidFill>
                <a:latin typeface="Times New Roman"/>
                <a:ea typeface="Calibri"/>
                <a:cs typeface="Times New Roman"/>
              </a:rPr>
              <a:t>разработана в соответствии с Федеральной образовательной программой дошкольного образования (приказ Министерства просвещения Российской Федерации от 25 ноября 2022 г. № 1028) (далее – ФОП ДО) и Федеральным государственным         образовательным         стандартом         дошкольного образования (Приказ Министерства образования и науки Российской Федерации «17» октября 2013 г. №1155) (далее – ФГОС ДО).</a:t>
            </a:r>
            <a:endParaRPr lang="ru-RU" sz="1600" dirty="0">
              <a:solidFill>
                <a:schemeClr val="accent5">
                  <a:lumMod val="75000"/>
                </a:schemeClr>
              </a:solidFill>
              <a:effectLst/>
              <a:latin typeface="Calibri"/>
              <a:ea typeface="Calibri"/>
              <a:cs typeface="Times New Roman"/>
            </a:endParaRPr>
          </a:p>
        </p:txBody>
      </p:sp>
    </p:spTree>
    <p:extLst>
      <p:ext uri="{BB962C8B-B14F-4D97-AF65-F5344CB8AC3E}">
        <p14:creationId xmlns:p14="http://schemas.microsoft.com/office/powerpoint/2010/main" val="115004964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pPr algn="l"/>
            <a:r>
              <a:rPr lang="ru-RU" sz="1600" dirty="0" smtClean="0">
                <a:latin typeface="Times New Roman" pitchFamily="18" charset="0"/>
                <a:cs typeface="Times New Roman" pitchFamily="18" charset="0"/>
              </a:rPr>
              <a:t>Программа направлена на всестороннее развитие ребенка младенческого, раннего и дошкольного возраста в адекватных его возрасту видах детской деятельности; формирование </a:t>
            </a:r>
            <a:r>
              <a:rPr lang="ru-RU" sz="1600" dirty="0" err="1" smtClean="0">
                <a:latin typeface="Times New Roman" pitchFamily="18" charset="0"/>
                <a:cs typeface="Times New Roman" pitchFamily="18" charset="0"/>
              </a:rPr>
              <a:t>социокультурной</a:t>
            </a:r>
            <a:r>
              <a:rPr lang="ru-RU" sz="1600" dirty="0" smtClean="0">
                <a:latin typeface="Times New Roman" pitchFamily="18" charset="0"/>
                <a:cs typeface="Times New Roman" pitchFamily="18" charset="0"/>
              </a:rPr>
              <a:t> среды, направленной на развитие общей культуры, физических, интеллектуальных, нравственных, эстетических и личностных качеств, формирование предпосылок учебной деятельности, сохранение и укрепление здоровья детей дошкольного возраста; осуществление квалифицированной коррекции на создание развивающей образовательной среды, которая представляет собой систему условий социализации и индивидуализации детей.</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Программа направлена на создание условий развития ребёнка, открывающих возможности для его позитивной социализации, его личностного развития, развития инициативы и творческих способностей на основе сотрудничества со взрослыми и сверстниками и соответствующими возрасту видами деятельности (игры, познавательной и исследовательской деятельности, в форме творческой активности, обеспечивающей художественно – эстетическое развитие ребёнка); на создание развивающей образовательной среды, которая представляет собой систему условий социализации и индивидуализации детей.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Содержание Программы обеспечивает развитие личности, мотивации и способностей детей в различных видах деятельности и охватывает следующие направления развития и образования детей (образовательные области): социально-коммуникативное развитие; познавательное развитие; художественно-эстетическое развитие; физическое развитие</a:t>
            </a:r>
            <a:r>
              <a:rPr lang="ru-RU"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Программа включает три основных раздела: целевой, содержательный и организационный. </a:t>
            </a:r>
            <a:endParaRPr lang="ru-RU" sz="1600" dirty="0">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12968" cy="6480720"/>
          </a:xfrm>
        </p:spPr>
        <p:txBody>
          <a:bodyPr>
            <a:noAutofit/>
          </a:bodyPr>
          <a:lstStyle/>
          <a:p>
            <a:pPr marL="635" indent="448945" algn="ctr">
              <a:lnSpc>
                <a:spcPct val="150000"/>
              </a:lnSpc>
              <a:spcBef>
                <a:spcPts val="35"/>
              </a:spcBef>
              <a:spcAft>
                <a:spcPts val="1000"/>
              </a:spcAft>
            </a:pP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Целевой  раздел</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 </a:t>
            </a:r>
            <a:r>
              <a:rPr lang="ru-RU" sz="1400" dirty="0" smtClean="0">
                <a:solidFill>
                  <a:schemeClr val="accent5">
                    <a:lumMod val="75000"/>
                  </a:schemeClr>
                </a:solidFill>
                <a:latin typeface="Times New Roman" pitchFamily="18" charset="0"/>
                <a:cs typeface="Times New Roman" pitchFamily="18" charset="0"/>
              </a:rPr>
              <a:t>Включает в себя пояснительную записку </a:t>
            </a:r>
            <a:r>
              <a:rPr lang="ru-RU" sz="1400" dirty="0" smtClean="0">
                <a:solidFill>
                  <a:schemeClr val="accent5">
                    <a:lumMod val="75000"/>
                  </a:schemeClr>
                </a:solidFill>
                <a:latin typeface="Times New Roman" pitchFamily="18" charset="0"/>
                <a:cs typeface="Times New Roman" pitchFamily="18" charset="0"/>
              </a:rPr>
              <a:t>, </a:t>
            </a:r>
            <a:r>
              <a:rPr lang="ru-RU" sz="1400" dirty="0">
                <a:solidFill>
                  <a:schemeClr val="accent5">
                    <a:lumMod val="75000"/>
                  </a:schemeClr>
                </a:solidFill>
                <a:effectLst/>
                <a:latin typeface="Times New Roman"/>
                <a:ea typeface="Times New Roman"/>
                <a:cs typeface="Times New Roman"/>
              </a:rPr>
              <a:t>цели, задачи, принципы и подходы к ее формированию; планируемые результаты освоения Программы в  раннем, дошкольном возрастах, а также на этапе завершения освоения Программы; характеристики особенностей развития детей  раннего и дошкольного </a:t>
            </a:r>
            <a:r>
              <a:rPr lang="ru-RU" sz="1400" dirty="0" smtClean="0">
                <a:solidFill>
                  <a:schemeClr val="accent5">
                    <a:lumMod val="75000"/>
                  </a:schemeClr>
                </a:solidFill>
                <a:effectLst/>
                <a:latin typeface="Times New Roman"/>
                <a:ea typeface="Times New Roman"/>
                <a:cs typeface="Times New Roman"/>
              </a:rPr>
              <a:t>возрастов, подходы </a:t>
            </a:r>
            <a:r>
              <a:rPr lang="ru-RU" sz="1400" dirty="0">
                <a:solidFill>
                  <a:schemeClr val="accent5">
                    <a:lumMod val="75000"/>
                  </a:schemeClr>
                </a:solidFill>
                <a:effectLst/>
                <a:latin typeface="Times New Roman"/>
                <a:ea typeface="Times New Roman"/>
                <a:cs typeface="Times New Roman"/>
              </a:rPr>
              <a:t>к педагогической диагностике планируемых результатов</a:t>
            </a:r>
            <a:r>
              <a:rPr lang="ru-RU" sz="1400" dirty="0" smtClean="0">
                <a:solidFill>
                  <a:schemeClr val="accent5">
                    <a:lumMod val="75000"/>
                  </a:schemeClr>
                </a:solidFill>
                <a:effectLst/>
                <a:latin typeface="Times New Roman"/>
                <a:ea typeface="Times New Roman"/>
                <a:cs typeface="Times New Roman"/>
              </a:rPr>
              <a:t>.</a:t>
            </a:r>
            <a:br>
              <a:rPr lang="ru-RU" sz="1400" dirty="0" smtClean="0">
                <a:solidFill>
                  <a:schemeClr val="accent5">
                    <a:lumMod val="75000"/>
                  </a:schemeClr>
                </a:solidFill>
                <a:effectLst/>
                <a:latin typeface="Times New Roman"/>
                <a:ea typeface="Times New Roman"/>
                <a:cs typeface="Times New Roman"/>
              </a:rPr>
            </a:br>
            <a:r>
              <a:rPr lang="ru-RU" sz="1400" b="1" dirty="0">
                <a:effectLst/>
                <a:latin typeface="Times New Roman"/>
                <a:ea typeface="Calibri"/>
                <a:cs typeface="Times New Roman"/>
              </a:rPr>
              <a:t>В соответствии с п. 1.5. ФГОС ДО Программа направлена на достижение следующих целей:</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smtClean="0">
                <a:effectLst/>
                <a:latin typeface="Times New Roman"/>
                <a:ea typeface="Calibri"/>
                <a:cs typeface="Times New Roman"/>
              </a:rPr>
              <a:t>повышение социального </a:t>
            </a:r>
            <a:r>
              <a:rPr lang="ru-RU" sz="1400" dirty="0">
                <a:effectLst/>
                <a:latin typeface="Times New Roman"/>
                <a:ea typeface="Calibri"/>
                <a:cs typeface="Times New Roman"/>
              </a:rPr>
              <a:t>статуса дошкольного </a:t>
            </a:r>
            <a:r>
              <a:rPr lang="ru-RU" sz="1400" dirty="0" smtClean="0">
                <a:effectLst/>
                <a:latin typeface="Times New Roman"/>
                <a:ea typeface="Calibri"/>
                <a:cs typeface="Times New Roman"/>
              </a:rPr>
              <a:t>образования;</a:t>
            </a:r>
            <a:r>
              <a:rPr lang="ru-RU" sz="1200" dirty="0" smtClean="0">
                <a:effectLst/>
                <a:latin typeface="Calibri"/>
                <a:ea typeface="Calibri"/>
                <a:cs typeface="Times New Roman"/>
              </a:rPr>
              <a:t> </a:t>
            </a:r>
            <a:r>
              <a:rPr lang="ru-RU" sz="1400" dirty="0" smtClean="0">
                <a:effectLst/>
                <a:latin typeface="Times New Roman"/>
                <a:ea typeface="Calibri"/>
                <a:cs typeface="Times New Roman"/>
              </a:rPr>
              <a:t>обеспечение </a:t>
            </a:r>
            <a:r>
              <a:rPr lang="ru-RU" sz="1400" dirty="0">
                <a:effectLst/>
                <a:latin typeface="Times New Roman"/>
                <a:ea typeface="Calibri"/>
                <a:cs typeface="Times New Roman"/>
              </a:rPr>
              <a:t>государством равенства возможностей для каждого ребенка в получении качественного дошкольного образования;</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a:effectLst/>
                <a:latin typeface="Times New Roman"/>
                <a:ea typeface="Calibri"/>
              </a:rPr>
              <a:t>обеспечение государственных гарантий уровня и качества дошкольного образования на основе единства обязательных требований к </a:t>
            </a:r>
            <a:r>
              <a:rPr lang="ru-RU" sz="1400" dirty="0" smtClean="0">
                <a:effectLst/>
                <a:latin typeface="Times New Roman"/>
                <a:ea typeface="Calibri"/>
              </a:rPr>
              <a:t>условиям </a:t>
            </a:r>
            <a:r>
              <a:rPr lang="ru-RU" sz="1400" dirty="0" smtClean="0">
                <a:effectLst/>
                <a:latin typeface="Times New Roman"/>
                <a:ea typeface="Calibri"/>
                <a:cs typeface="Times New Roman"/>
              </a:rPr>
              <a:t>реализации </a:t>
            </a:r>
            <a:r>
              <a:rPr lang="ru-RU" sz="1400" dirty="0">
                <a:effectLst/>
                <a:latin typeface="Times New Roman"/>
                <a:ea typeface="Calibri"/>
                <a:cs typeface="Times New Roman"/>
              </a:rPr>
              <a:t>образовательных программ дошкольного образования, их структуре и результатам их </a:t>
            </a:r>
            <a:r>
              <a:rPr lang="ru-RU" sz="1400" dirty="0" smtClean="0">
                <a:effectLst/>
                <a:latin typeface="Times New Roman"/>
                <a:ea typeface="Calibri"/>
                <a:cs typeface="Times New Roman"/>
              </a:rPr>
              <a:t>освоения;</a:t>
            </a:r>
            <a:r>
              <a:rPr lang="ru-RU" sz="1200" dirty="0" smtClean="0">
                <a:effectLst/>
                <a:latin typeface="Calibri"/>
                <a:ea typeface="Calibri"/>
                <a:cs typeface="Times New Roman"/>
              </a:rPr>
              <a:t> </a:t>
            </a:r>
            <a:r>
              <a:rPr lang="ru-RU" sz="1400" dirty="0" smtClean="0">
                <a:effectLst/>
                <a:latin typeface="Times New Roman"/>
                <a:ea typeface="Calibri"/>
                <a:cs typeface="Times New Roman"/>
              </a:rPr>
              <a:t>сохранение </a:t>
            </a:r>
            <a:r>
              <a:rPr lang="ru-RU" sz="1400" dirty="0">
                <a:effectLst/>
                <a:latin typeface="Times New Roman"/>
                <a:ea typeface="Calibri"/>
                <a:cs typeface="Times New Roman"/>
              </a:rPr>
              <a:t>единства образовательного пространства Российской Федерации относительно уровня дошкольного образования.</a:t>
            </a:r>
            <a:r>
              <a:rPr lang="ru-RU" sz="1200" dirty="0">
                <a:effectLst/>
                <a:latin typeface="Calibri"/>
                <a:ea typeface="Calibri"/>
                <a:cs typeface="Times New Roman"/>
              </a:rPr>
              <a:t/>
            </a:r>
            <a:br>
              <a:rPr lang="ru-RU" sz="1200" dirty="0">
                <a:effectLst/>
                <a:latin typeface="Calibri"/>
                <a:ea typeface="Calibri"/>
                <a:cs typeface="Times New Roman"/>
              </a:rPr>
            </a:br>
            <a:r>
              <a:rPr lang="ru-RU" sz="1400" b="1" i="1" dirty="0">
                <a:solidFill>
                  <a:srgbClr val="000000"/>
                </a:solidFill>
                <a:effectLst/>
                <a:latin typeface="Times New Roman"/>
                <a:ea typeface="Times New Roman"/>
                <a:cs typeface="Times New Roman"/>
              </a:rPr>
              <a:t>Цель</a:t>
            </a:r>
            <a:r>
              <a:rPr lang="ru-RU" sz="1400" dirty="0">
                <a:solidFill>
                  <a:srgbClr val="000000"/>
                </a:solidFill>
                <a:effectLst/>
                <a:latin typeface="Times New Roman"/>
                <a:ea typeface="Times New Roman"/>
                <a:cs typeface="Times New Roman"/>
              </a:rPr>
              <a:t>	</a:t>
            </a:r>
            <a:r>
              <a:rPr lang="ru-RU" sz="1400" b="1" i="1" dirty="0">
                <a:solidFill>
                  <a:srgbClr val="000000"/>
                </a:solidFill>
                <a:effectLst/>
                <a:latin typeface="Times New Roman"/>
                <a:ea typeface="Times New Roman"/>
                <a:cs typeface="Times New Roman"/>
              </a:rPr>
              <a:t>Программы</a:t>
            </a:r>
            <a:r>
              <a:rPr lang="ru-RU" sz="1400" dirty="0">
                <a:solidFill>
                  <a:srgbClr val="000000"/>
                </a:solidFill>
                <a:effectLst/>
                <a:latin typeface="Times New Roman"/>
                <a:ea typeface="Times New Roman"/>
                <a:cs typeface="Times New Roman"/>
              </a:rPr>
              <a:t>	</a:t>
            </a:r>
            <a:r>
              <a:rPr lang="ru-RU" sz="1400" b="1" i="1" dirty="0">
                <a:solidFill>
                  <a:srgbClr val="000000"/>
                </a:solidFill>
                <a:effectLst/>
                <a:latin typeface="Times New Roman"/>
                <a:ea typeface="Times New Roman"/>
                <a:cs typeface="Times New Roman"/>
              </a:rPr>
              <a:t>(в</a:t>
            </a:r>
            <a:r>
              <a:rPr lang="ru-RU" sz="1400" dirty="0">
                <a:solidFill>
                  <a:srgbClr val="000000"/>
                </a:solidFill>
                <a:effectLst/>
                <a:latin typeface="Times New Roman"/>
                <a:ea typeface="Times New Roman"/>
                <a:cs typeface="Times New Roman"/>
              </a:rPr>
              <a:t>	</a:t>
            </a:r>
            <a:r>
              <a:rPr lang="ru-RU" sz="1400" b="1" i="1" dirty="0">
                <a:solidFill>
                  <a:srgbClr val="000000"/>
                </a:solidFill>
                <a:effectLst/>
                <a:latin typeface="Times New Roman"/>
                <a:ea typeface="Times New Roman"/>
                <a:cs typeface="Times New Roman"/>
              </a:rPr>
              <a:t>соответствии</a:t>
            </a:r>
            <a:r>
              <a:rPr lang="ru-RU" sz="1400" dirty="0">
                <a:solidFill>
                  <a:srgbClr val="000000"/>
                </a:solidFill>
                <a:effectLst/>
                <a:latin typeface="Times New Roman"/>
                <a:ea typeface="Times New Roman"/>
                <a:cs typeface="Times New Roman"/>
              </a:rPr>
              <a:t>	</a:t>
            </a:r>
            <a:r>
              <a:rPr lang="ru-RU" sz="1400" b="1" i="1" dirty="0">
                <a:solidFill>
                  <a:srgbClr val="000000"/>
                </a:solidFill>
                <a:effectLst/>
                <a:latin typeface="Times New Roman"/>
                <a:ea typeface="Times New Roman"/>
                <a:cs typeface="Times New Roman"/>
              </a:rPr>
              <a:t>с</a:t>
            </a:r>
            <a:r>
              <a:rPr lang="ru-RU" sz="1400" dirty="0">
                <a:solidFill>
                  <a:srgbClr val="000000"/>
                </a:solidFill>
                <a:effectLst/>
                <a:latin typeface="Times New Roman"/>
                <a:ea typeface="Times New Roman"/>
                <a:cs typeface="Times New Roman"/>
              </a:rPr>
              <a:t>	</a:t>
            </a:r>
            <a:r>
              <a:rPr lang="ru-RU" sz="1400" b="1" i="1" dirty="0">
                <a:solidFill>
                  <a:srgbClr val="000000"/>
                </a:solidFill>
                <a:effectLst/>
                <a:latin typeface="Times New Roman"/>
                <a:ea typeface="Times New Roman"/>
                <a:cs typeface="Times New Roman"/>
              </a:rPr>
              <a:t>ФОП</a:t>
            </a:r>
            <a:r>
              <a:rPr lang="ru-RU" sz="1400" dirty="0">
                <a:solidFill>
                  <a:srgbClr val="000000"/>
                </a:solidFill>
                <a:effectLst/>
                <a:latin typeface="Times New Roman"/>
                <a:ea typeface="Times New Roman"/>
                <a:cs typeface="Times New Roman"/>
              </a:rPr>
              <a:t>	</a:t>
            </a:r>
            <a:r>
              <a:rPr lang="ru-RU" sz="1400" b="1" i="1" dirty="0" smtClean="0">
                <a:solidFill>
                  <a:srgbClr val="000000"/>
                </a:solidFill>
                <a:effectLst/>
                <a:latin typeface="Times New Roman"/>
                <a:ea typeface="Times New Roman"/>
                <a:cs typeface="Times New Roman"/>
              </a:rPr>
              <a:t>ДО</a:t>
            </a:r>
            <a:r>
              <a:rPr lang="ru-RU" sz="1400" dirty="0" smtClean="0">
                <a:solidFill>
                  <a:srgbClr val="000000"/>
                </a:solidFill>
                <a:effectLst/>
                <a:latin typeface="Times New Roman"/>
                <a:ea typeface="Times New Roman"/>
                <a:cs typeface="Times New Roman"/>
              </a:rPr>
              <a:t>  </a:t>
            </a:r>
            <a:r>
              <a:rPr lang="ru-RU" sz="1400" b="1" i="1" dirty="0" smtClean="0">
                <a:solidFill>
                  <a:srgbClr val="000000"/>
                </a:solidFill>
                <a:effectLst/>
                <a:latin typeface="Times New Roman"/>
                <a:ea typeface="Times New Roman"/>
                <a:cs typeface="Times New Roman"/>
              </a:rPr>
              <a:t>п.14.1)</a:t>
            </a:r>
            <a:br>
              <a:rPr lang="ru-RU" sz="1400" b="1" i="1" dirty="0" smtClean="0">
                <a:solidFill>
                  <a:srgbClr val="000000"/>
                </a:solidFill>
                <a:effectLst/>
                <a:latin typeface="Times New Roman"/>
                <a:ea typeface="Times New Roman"/>
                <a:cs typeface="Times New Roman"/>
              </a:rPr>
            </a:br>
            <a:r>
              <a:rPr lang="ru-RU" sz="1400" dirty="0" smtClean="0">
                <a:solidFill>
                  <a:srgbClr val="000000"/>
                </a:solidFill>
                <a:effectLst/>
                <a:latin typeface="Times New Roman"/>
                <a:ea typeface="Times New Roman"/>
                <a:cs typeface="Times New Roman"/>
              </a:rPr>
              <a:t>-</a:t>
            </a:r>
            <a:r>
              <a:rPr lang="ru-RU" sz="1400" dirty="0">
                <a:effectLst/>
                <a:latin typeface="Times New Roman"/>
                <a:ea typeface="Calibri"/>
                <a:cs typeface="Times New Roman"/>
              </a:rPr>
              <a:t>разностороннее развитие ребёнка в период дошкольного детства с учётом возрастных     индивидуальных	 особенностей     на	основе     духовно-нравственных ценностей российского народа, исторических и национально-культурных традиций.</a:t>
            </a:r>
            <a:r>
              <a:rPr lang="ru-RU" sz="1200" dirty="0">
                <a:effectLst/>
                <a:latin typeface="Calibri"/>
                <a:ea typeface="Calibri"/>
                <a:cs typeface="Times New Roman"/>
              </a:rPr>
              <a:t/>
            </a:r>
            <a:br>
              <a:rPr lang="ru-RU" sz="1200" dirty="0">
                <a:effectLst/>
                <a:latin typeface="Calibri"/>
                <a:ea typeface="Calibri"/>
                <a:cs typeface="Times New Roman"/>
              </a:rPr>
            </a:br>
            <a:r>
              <a:rPr lang="ru-RU" sz="1400" dirty="0" smtClean="0">
                <a:effectLst/>
                <a:latin typeface="Times New Roman"/>
                <a:ea typeface="Calibri"/>
              </a:rPr>
              <a:t> </a:t>
            </a:r>
            <a:r>
              <a:rPr lang="ru-RU" sz="1400" b="1" dirty="0">
                <a:solidFill>
                  <a:srgbClr val="000000"/>
                </a:solidFill>
                <a:effectLst/>
                <a:latin typeface="Times New Roman"/>
                <a:ea typeface="Calibri"/>
                <a:cs typeface="Times New Roman"/>
              </a:rPr>
              <a:t>Цель программы достигается через решение следующих задач</a:t>
            </a:r>
            <a:r>
              <a:rPr lang="ru-RU" sz="1400" b="1" i="1" dirty="0">
                <a:solidFill>
                  <a:srgbClr val="000000"/>
                </a:solidFill>
                <a:effectLst/>
                <a:latin typeface="Times New Roman"/>
                <a:ea typeface="Times New Roman"/>
                <a:cs typeface="Times New Roman"/>
              </a:rPr>
              <a:t> </a:t>
            </a:r>
            <a:r>
              <a:rPr lang="ru-RU" sz="1200" b="1" i="1" dirty="0">
                <a:solidFill>
                  <a:srgbClr val="000000"/>
                </a:solidFill>
                <a:effectLst/>
                <a:latin typeface="Times New Roman"/>
                <a:ea typeface="Times New Roman"/>
                <a:cs typeface="Times New Roman"/>
              </a:rPr>
              <a:t>(ФОП ДО п. 14.2)</a:t>
            </a:r>
            <a:r>
              <a:rPr lang="ru-RU" sz="1400" b="1" i="1" dirty="0">
                <a:solidFill>
                  <a:srgbClr val="000000"/>
                </a:solidFill>
                <a:effectLst/>
                <a:latin typeface="Times New Roman"/>
                <a:ea typeface="Times New Roman"/>
                <a:cs typeface="Times New Roman"/>
              </a:rPr>
              <a:t>:</a:t>
            </a:r>
            <a:r>
              <a:rPr lang="ru-RU" sz="1200" dirty="0">
                <a:solidFill>
                  <a:srgbClr val="000000"/>
                </a:solidFill>
                <a:effectLst/>
                <a:latin typeface="Calibri"/>
                <a:ea typeface="Calibri"/>
                <a:cs typeface="Times New Roman"/>
              </a:rPr>
              <a:t/>
            </a:r>
            <a:br>
              <a:rPr lang="ru-RU" sz="1200" dirty="0">
                <a:solidFill>
                  <a:srgbClr val="000000"/>
                </a:solidFill>
                <a:effectLst/>
                <a:latin typeface="Calibri"/>
                <a:ea typeface="Calibri"/>
                <a:cs typeface="Times New Roman"/>
              </a:rPr>
            </a:br>
            <a:r>
              <a:rPr lang="ru-RU" sz="1400" dirty="0">
                <a:solidFill>
                  <a:schemeClr val="accent5">
                    <a:lumMod val="75000"/>
                  </a:schemeClr>
                </a:solidFill>
                <a:effectLst/>
                <a:latin typeface="Times New Roman"/>
                <a:ea typeface="Calibri"/>
              </a:rPr>
              <a:t>      1.	Обеспечение единых для Российской Федерации содержания ДО и планируемых результатов освоения образовательной программы ДО;</a:t>
            </a:r>
            <a:r>
              <a:rPr lang="ru-RU" sz="1400" dirty="0">
                <a:solidFill>
                  <a:schemeClr val="accent5">
                    <a:lumMod val="75000"/>
                  </a:schemeClr>
                </a:solidFill>
                <a:effectLst/>
                <a:latin typeface="Times New Roman CYR"/>
                <a:ea typeface="Times New Roman"/>
              </a:rPr>
              <a:t/>
            </a:r>
            <a:br>
              <a:rPr lang="ru-RU" sz="1400" dirty="0">
                <a:solidFill>
                  <a:schemeClr val="accent5">
                    <a:lumMod val="75000"/>
                  </a:schemeClr>
                </a:solidFill>
                <a:effectLst/>
                <a:latin typeface="Times New Roman CYR"/>
                <a:ea typeface="Times New Roman"/>
              </a:rPr>
            </a:br>
            <a:r>
              <a:rPr lang="ru-RU" sz="1400" dirty="0">
                <a:solidFill>
                  <a:srgbClr val="000000"/>
                </a:solidFill>
                <a:effectLst/>
                <a:latin typeface="Times New Roman CYR"/>
                <a:ea typeface="Times New Roman"/>
              </a:rPr>
              <a:t/>
            </a:r>
            <a:br>
              <a:rPr lang="ru-RU" sz="1400" dirty="0">
                <a:solidFill>
                  <a:srgbClr val="000000"/>
                </a:solidFill>
                <a:effectLst/>
                <a:latin typeface="Times New Roman CYR"/>
                <a:ea typeface="Times New Roman"/>
              </a:rPr>
            </a:b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4722"/>
          </a:xfrm>
        </p:spPr>
        <p:txBody>
          <a:bodyPr>
            <a:normAutofit/>
          </a:bodyPr>
          <a:lstStyle/>
          <a:p>
            <a:pPr algn="l"/>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t>
            </a:r>
            <a:r>
              <a:rPr lang="ru-RU" sz="1400" dirty="0" smtClean="0"/>
              <a:t/>
            </a:r>
            <a:br>
              <a:rPr lang="ru-RU" sz="1400" dirty="0" smtClean="0"/>
            </a:br>
            <a:endParaRPr lang="ru-RU" sz="1400" dirty="0">
              <a:latin typeface="Times New Roman" pitchFamily="18" charset="0"/>
              <a:cs typeface="Times New Roman" pitchFamily="18" charset="0"/>
            </a:endParaRPr>
          </a:p>
        </p:txBody>
      </p:sp>
      <p:sp>
        <p:nvSpPr>
          <p:cNvPr id="3" name="Прямоугольник 2"/>
          <p:cNvSpPr/>
          <p:nvPr/>
        </p:nvSpPr>
        <p:spPr>
          <a:xfrm>
            <a:off x="467544" y="982177"/>
            <a:ext cx="8208912" cy="5131405"/>
          </a:xfrm>
          <a:prstGeom prst="rect">
            <a:avLst/>
          </a:prstGeom>
        </p:spPr>
        <p:txBody>
          <a:bodyPr wrap="square">
            <a:spAutoFit/>
          </a:bodyPr>
          <a:lstStyle/>
          <a:p>
            <a:pPr indent="259080" algn="just">
              <a:lnSpc>
                <a:spcPts val="1200"/>
              </a:lnSpc>
              <a:spcAft>
                <a:spcPts val="0"/>
              </a:spcAft>
            </a:pPr>
            <a:r>
              <a:rPr lang="ru-RU" sz="1400" dirty="0" smtClean="0">
                <a:solidFill>
                  <a:schemeClr val="accent5">
                    <a:lumMod val="75000"/>
                  </a:schemeClr>
                </a:solidFill>
                <a:latin typeface="Times New Roman" pitchFamily="18" charset="0"/>
                <a:ea typeface="Calibri"/>
                <a:cs typeface="Times New Roman" pitchFamily="18" charset="0"/>
              </a:rPr>
              <a:t>2.Приобщение </a:t>
            </a:r>
            <a:r>
              <a:rPr lang="ru-RU" sz="1400" dirty="0">
                <a:solidFill>
                  <a:schemeClr val="accent5">
                    <a:lumMod val="75000"/>
                  </a:schemeClr>
                </a:solidFill>
                <a:latin typeface="Times New Roman" pitchFamily="18" charset="0"/>
                <a:ea typeface="Calibri"/>
                <a:cs typeface="Times New Roman" pitchFamily="18" charset="0"/>
              </a:rPr>
              <a:t>детей (в соответствии с возрастными особенностями) к базовым ценностям российского народа - жизнь, достоинство, права и свободы человека, патриотизм, гражданственность,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создание условий для формирования ценностного отношения к окружающему миру, становления опыта действий и поступков на основе осмысления ценностей;</a:t>
            </a:r>
            <a:r>
              <a:rPr lang="ru-RU" sz="1400" dirty="0">
                <a:solidFill>
                  <a:schemeClr val="accent5">
                    <a:lumMod val="75000"/>
                  </a:schemeClr>
                </a:solidFill>
                <a:latin typeface="Times New Roman" pitchFamily="18" charset="0"/>
                <a:ea typeface="Times New Roman"/>
                <a:cs typeface="Times New Roman" pitchFamily="18" charset="0"/>
              </a:rPr>
              <a:t/>
            </a:r>
            <a:br>
              <a:rPr lang="ru-RU" sz="1400" dirty="0">
                <a:solidFill>
                  <a:schemeClr val="accent5">
                    <a:lumMod val="75000"/>
                  </a:schemeClr>
                </a:solidFill>
                <a:latin typeface="Times New Roman" pitchFamily="18" charset="0"/>
                <a:ea typeface="Times New Roman"/>
                <a:cs typeface="Times New Roman" pitchFamily="18" charset="0"/>
              </a:rPr>
            </a:br>
            <a:r>
              <a:rPr lang="ru-RU" sz="1400" dirty="0" smtClean="0">
                <a:solidFill>
                  <a:schemeClr val="accent5">
                    <a:lumMod val="75000"/>
                  </a:schemeClr>
                </a:solidFill>
                <a:latin typeface="Times New Roman" pitchFamily="18" charset="0"/>
                <a:ea typeface="Calibri"/>
                <a:cs typeface="Times New Roman" pitchFamily="18" charset="0"/>
              </a:rPr>
              <a:t>3.Построение </a:t>
            </a:r>
            <a:r>
              <a:rPr lang="ru-RU" sz="1400" dirty="0">
                <a:solidFill>
                  <a:schemeClr val="accent5">
                    <a:lumMod val="75000"/>
                  </a:schemeClr>
                </a:solidFill>
                <a:latin typeface="Times New Roman" pitchFamily="18" charset="0"/>
                <a:ea typeface="Calibri"/>
                <a:cs typeface="Times New Roman" pitchFamily="18" charset="0"/>
              </a:rPr>
              <a:t>(структурирование) содержания образовательной деятельности на основе учёта возрастных и индивидуальных особенностей развития;</a:t>
            </a:r>
            <a:r>
              <a:rPr lang="ru-RU" sz="1400" dirty="0">
                <a:solidFill>
                  <a:schemeClr val="accent5">
                    <a:lumMod val="75000"/>
                  </a:schemeClr>
                </a:solidFill>
                <a:latin typeface="Times New Roman" pitchFamily="18" charset="0"/>
                <a:ea typeface="Times New Roman"/>
                <a:cs typeface="Times New Roman" pitchFamily="18" charset="0"/>
              </a:rPr>
              <a:t/>
            </a:r>
            <a:br>
              <a:rPr lang="ru-RU" sz="1400" dirty="0">
                <a:solidFill>
                  <a:schemeClr val="accent5">
                    <a:lumMod val="75000"/>
                  </a:schemeClr>
                </a:solidFill>
                <a:latin typeface="Times New Roman" pitchFamily="18" charset="0"/>
                <a:ea typeface="Times New Roman"/>
                <a:cs typeface="Times New Roman" pitchFamily="18" charset="0"/>
              </a:rPr>
            </a:br>
            <a:r>
              <a:rPr lang="ru-RU" sz="1400" dirty="0" smtClean="0">
                <a:solidFill>
                  <a:schemeClr val="accent5">
                    <a:lumMod val="75000"/>
                  </a:schemeClr>
                </a:solidFill>
                <a:latin typeface="Times New Roman" pitchFamily="18" charset="0"/>
                <a:ea typeface="Calibri"/>
                <a:cs typeface="Times New Roman" pitchFamily="18" charset="0"/>
              </a:rPr>
              <a:t>4.Создание </a:t>
            </a:r>
            <a:r>
              <a:rPr lang="ru-RU" sz="1400" dirty="0">
                <a:solidFill>
                  <a:schemeClr val="accent5">
                    <a:lumMod val="75000"/>
                  </a:schemeClr>
                </a:solidFill>
                <a:latin typeface="Times New Roman" pitchFamily="18" charset="0"/>
                <a:ea typeface="Calibri"/>
                <a:cs typeface="Times New Roman" pitchFamily="18" charset="0"/>
              </a:rPr>
              <a:t>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a:t>
            </a:r>
            <a:r>
              <a:rPr lang="ru-RU" sz="1400" dirty="0">
                <a:solidFill>
                  <a:schemeClr val="accent5">
                    <a:lumMod val="75000"/>
                  </a:schemeClr>
                </a:solidFill>
                <a:latin typeface="Times New Roman" pitchFamily="18" charset="0"/>
                <a:ea typeface="Times New Roman"/>
                <a:cs typeface="Times New Roman" pitchFamily="18" charset="0"/>
              </a:rPr>
              <a:t/>
            </a:r>
            <a:br>
              <a:rPr lang="ru-RU" sz="1400" dirty="0">
                <a:solidFill>
                  <a:schemeClr val="accent5">
                    <a:lumMod val="75000"/>
                  </a:schemeClr>
                </a:solidFill>
                <a:latin typeface="Times New Roman" pitchFamily="18" charset="0"/>
                <a:ea typeface="Times New Roman"/>
                <a:cs typeface="Times New Roman" pitchFamily="18" charset="0"/>
              </a:rPr>
            </a:br>
            <a:r>
              <a:rPr lang="ru-RU" sz="1400" dirty="0" smtClean="0">
                <a:solidFill>
                  <a:schemeClr val="accent5">
                    <a:lumMod val="75000"/>
                  </a:schemeClr>
                </a:solidFill>
                <a:latin typeface="Times New Roman" pitchFamily="18" charset="0"/>
                <a:ea typeface="Calibri"/>
                <a:cs typeface="Times New Roman" pitchFamily="18" charset="0"/>
              </a:rPr>
              <a:t>5.Охрана </a:t>
            </a:r>
            <a:r>
              <a:rPr lang="ru-RU" sz="1400" dirty="0">
                <a:solidFill>
                  <a:schemeClr val="accent5">
                    <a:lumMod val="75000"/>
                  </a:schemeClr>
                </a:solidFill>
                <a:latin typeface="Times New Roman" pitchFamily="18" charset="0"/>
                <a:ea typeface="Calibri"/>
                <a:cs typeface="Times New Roman" pitchFamily="18" charset="0"/>
              </a:rPr>
              <a:t>и укрепление физического и психического здоровья детей, в том числе их эмоционального </a:t>
            </a:r>
            <a:r>
              <a:rPr lang="ru-RU" sz="1400" dirty="0" smtClean="0">
                <a:solidFill>
                  <a:schemeClr val="accent5">
                    <a:lumMod val="75000"/>
                  </a:schemeClr>
                </a:solidFill>
                <a:latin typeface="Times New Roman" pitchFamily="18" charset="0"/>
                <a:ea typeface="Calibri"/>
                <a:cs typeface="Times New Roman" pitchFamily="18" charset="0"/>
              </a:rPr>
              <a:t>благополучия;</a:t>
            </a:r>
            <a:endParaRPr lang="ru-RU" sz="1400" dirty="0">
              <a:solidFill>
                <a:schemeClr val="accent5">
                  <a:lumMod val="75000"/>
                </a:schemeClr>
              </a:solidFill>
              <a:latin typeface="Times New Roman" pitchFamily="18" charset="0"/>
              <a:ea typeface="Times New Roman"/>
              <a:cs typeface="Times New Roman" pitchFamily="18" charset="0"/>
            </a:endParaRPr>
          </a:p>
          <a:p>
            <a:pPr indent="259080" algn="just">
              <a:lnSpc>
                <a:spcPts val="1200"/>
              </a:lnSpc>
              <a:spcAft>
                <a:spcPts val="0"/>
              </a:spcAft>
            </a:pPr>
            <a:r>
              <a:rPr lang="ru-RU" sz="1400" dirty="0" smtClean="0">
                <a:solidFill>
                  <a:schemeClr val="accent5">
                    <a:lumMod val="75000"/>
                  </a:schemeClr>
                </a:solidFill>
                <a:latin typeface="Times New Roman" pitchFamily="18" charset="0"/>
                <a:ea typeface="Calibri"/>
                <a:cs typeface="Times New Roman" pitchFamily="18" charset="0"/>
              </a:rPr>
              <a:t>6. Обеспечение </a:t>
            </a:r>
            <a:r>
              <a:rPr lang="ru-RU" sz="1400" dirty="0">
                <a:solidFill>
                  <a:schemeClr val="accent5">
                    <a:lumMod val="75000"/>
                  </a:schemeClr>
                </a:solidFill>
                <a:latin typeface="Times New Roman" pitchFamily="18" charset="0"/>
                <a:ea typeface="Calibri"/>
                <a:cs typeface="Times New Roman" pitchFamily="18" charset="0"/>
              </a:rPr>
              <a:t>развития физических, личностных, нравственных качеств и основ патриотизма, интеллектуальных и художественно-творческих способностей ребёнка, его инициативности, самостоятельности и ответственности;</a:t>
            </a:r>
            <a:endParaRPr lang="ru-RU" sz="1400" dirty="0">
              <a:solidFill>
                <a:schemeClr val="accent5">
                  <a:lumMod val="75000"/>
                </a:schemeClr>
              </a:solidFill>
              <a:latin typeface="Times New Roman" pitchFamily="18" charset="0"/>
              <a:ea typeface="Times New Roman"/>
              <a:cs typeface="Times New Roman" pitchFamily="18" charset="0"/>
            </a:endParaRPr>
          </a:p>
          <a:p>
            <a:pPr indent="259080" algn="just">
              <a:lnSpc>
                <a:spcPts val="1200"/>
              </a:lnSpc>
              <a:spcAft>
                <a:spcPts val="0"/>
              </a:spcAft>
            </a:pPr>
            <a:r>
              <a:rPr lang="ru-RU" sz="1400" dirty="0" smtClean="0">
                <a:solidFill>
                  <a:schemeClr val="accent5">
                    <a:lumMod val="75000"/>
                  </a:schemeClr>
                </a:solidFill>
                <a:latin typeface="Times New Roman" pitchFamily="18" charset="0"/>
                <a:ea typeface="Calibri"/>
                <a:cs typeface="Times New Roman" pitchFamily="18" charset="0"/>
              </a:rPr>
              <a:t>7.Обеспечение </a:t>
            </a:r>
            <a:r>
              <a:rPr lang="ru-RU" sz="1400" dirty="0">
                <a:solidFill>
                  <a:schemeClr val="accent5">
                    <a:lumMod val="75000"/>
                  </a:schemeClr>
                </a:solidFill>
                <a:latin typeface="Times New Roman" pitchFamily="18" charset="0"/>
                <a:ea typeface="Calibri"/>
                <a:cs typeface="Times New Roman" pitchFamily="18" charset="0"/>
              </a:rPr>
              <a:t>психолого-педагогической поддержки семьи и повышение компетентности родителей (законных представителей) в вопросах воспитания, обучения и развития, охраны и укрепления здоровья детей, обеспечения их безопасности;</a:t>
            </a:r>
            <a:endParaRPr lang="ru-RU" sz="1400" dirty="0">
              <a:solidFill>
                <a:schemeClr val="accent5">
                  <a:lumMod val="75000"/>
                </a:schemeClr>
              </a:solidFill>
              <a:latin typeface="Times New Roman" pitchFamily="18" charset="0"/>
              <a:ea typeface="Times New Roman"/>
              <a:cs typeface="Times New Roman" pitchFamily="18" charset="0"/>
            </a:endParaRPr>
          </a:p>
          <a:p>
            <a:pPr indent="259080" algn="just">
              <a:lnSpc>
                <a:spcPts val="1200"/>
              </a:lnSpc>
              <a:spcAft>
                <a:spcPts val="0"/>
              </a:spcAft>
            </a:pPr>
            <a:r>
              <a:rPr lang="ru-RU" sz="1400" dirty="0" smtClean="0">
                <a:solidFill>
                  <a:schemeClr val="accent5">
                    <a:lumMod val="75000"/>
                  </a:schemeClr>
                </a:solidFill>
                <a:latin typeface="Times New Roman" pitchFamily="18" charset="0"/>
                <a:ea typeface="Calibri"/>
                <a:cs typeface="Times New Roman" pitchFamily="18" charset="0"/>
              </a:rPr>
              <a:t>8.Достижение </a:t>
            </a:r>
            <a:r>
              <a:rPr lang="ru-RU" sz="1400" dirty="0">
                <a:solidFill>
                  <a:schemeClr val="accent5">
                    <a:lumMod val="75000"/>
                  </a:schemeClr>
                </a:solidFill>
                <a:latin typeface="Times New Roman" pitchFamily="18" charset="0"/>
                <a:ea typeface="Calibri"/>
                <a:cs typeface="Times New Roman" pitchFamily="18" charset="0"/>
              </a:rPr>
              <a:t>детьми на этапе завершения ДО уровня развития, необходимого и достаточного для успешного освоения ими образовательных программ начального общего образования.</a:t>
            </a:r>
            <a:r>
              <a:rPr lang="ru-RU" sz="1400" b="1" i="1" dirty="0">
                <a:solidFill>
                  <a:schemeClr val="accent5">
                    <a:lumMod val="75000"/>
                  </a:schemeClr>
                </a:solidFill>
                <a:latin typeface="Times New Roman" pitchFamily="18" charset="0"/>
                <a:ea typeface="Times New Roman"/>
                <a:cs typeface="Times New Roman" pitchFamily="18" charset="0"/>
              </a:rPr>
              <a:t> </a:t>
            </a:r>
            <a:endParaRPr lang="ru-RU" sz="1400" dirty="0">
              <a:solidFill>
                <a:schemeClr val="accent5">
                  <a:lumMod val="75000"/>
                </a:schemeClr>
              </a:solidFill>
              <a:latin typeface="Times New Roman" pitchFamily="18" charset="0"/>
              <a:ea typeface="Times New Roman"/>
              <a:cs typeface="Times New Roman" pitchFamily="18" charset="0"/>
            </a:endParaRPr>
          </a:p>
          <a:p>
            <a:pPr algn="ctr">
              <a:lnSpc>
                <a:spcPct val="115000"/>
              </a:lnSpc>
              <a:spcBef>
                <a:spcPts val="15"/>
              </a:spcBef>
              <a:spcAft>
                <a:spcPts val="0"/>
              </a:spcAft>
            </a:pPr>
            <a:r>
              <a:rPr lang="ru-RU" sz="1400" b="1" dirty="0">
                <a:solidFill>
                  <a:schemeClr val="accent5">
                    <a:lumMod val="75000"/>
                  </a:schemeClr>
                </a:solidFill>
                <a:latin typeface="Times New Roman" pitchFamily="18" charset="0"/>
                <a:ea typeface="FIYJB+Times New Roman Ïîëóæèðíû"/>
                <a:cs typeface="Times New Roman" pitchFamily="18" charset="0"/>
              </a:rPr>
              <a:t>Принципы и подходы к  формированию  программы</a:t>
            </a:r>
            <a:endParaRPr lang="ru-RU" sz="1400" dirty="0">
              <a:solidFill>
                <a:schemeClr val="accent5">
                  <a:lumMod val="75000"/>
                </a:schemeClr>
              </a:solidFill>
              <a:latin typeface="Times New Roman" pitchFamily="18" charset="0"/>
              <a:ea typeface="Calibri"/>
              <a:cs typeface="Times New Roman" pitchFamily="18" charset="0"/>
            </a:endParaRPr>
          </a:p>
          <a:p>
            <a:pPr indent="450215" algn="just">
              <a:lnSpc>
                <a:spcPts val="12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Программа МКОУ  ООШ с. Городище, дошкольное отделение  строится на основе следующих </a:t>
            </a:r>
            <a:r>
              <a:rPr lang="ru-RU" sz="1400" b="1" i="1" dirty="0">
                <a:solidFill>
                  <a:schemeClr val="accent5">
                    <a:lumMod val="75000"/>
                  </a:schemeClr>
                </a:solidFill>
                <a:latin typeface="Times New Roman" pitchFamily="18" charset="0"/>
                <a:ea typeface="Times New Roman"/>
                <a:cs typeface="Times New Roman" pitchFamily="18" charset="0"/>
              </a:rPr>
              <a:t>принципов и подходов (в соответствии с п. 1.4. ФГОС ДО и ФОП ДОп.14.3):</a:t>
            </a:r>
            <a:endParaRPr lang="ru-RU" sz="1400" dirty="0">
              <a:solidFill>
                <a:schemeClr val="accent5">
                  <a:lumMod val="75000"/>
                </a:schemeClr>
              </a:solidFill>
              <a:latin typeface="Times New Roman" pitchFamily="18" charset="0"/>
              <a:ea typeface="Calibri"/>
              <a:cs typeface="Times New Roman" pitchFamily="18" charset="0"/>
            </a:endParaRPr>
          </a:p>
          <a:p>
            <a:pPr>
              <a:lnSpc>
                <a:spcPct val="106000"/>
              </a:lnSpc>
              <a:spcBef>
                <a:spcPts val="205"/>
              </a:spcBef>
              <a:spcAft>
                <a:spcPts val="0"/>
              </a:spcAft>
            </a:pPr>
            <a:r>
              <a:rPr lang="ru-RU" sz="1400" dirty="0">
                <a:solidFill>
                  <a:schemeClr val="accent5">
                    <a:lumMod val="75000"/>
                  </a:schemeClr>
                </a:solidFill>
                <a:latin typeface="Times New Roman" pitchFamily="18" charset="0"/>
                <a:ea typeface="Times New Roman"/>
                <a:cs typeface="Times New Roman" pitchFamily="18" charset="0"/>
              </a:rPr>
              <a:t>1. Полноценное проживание ребёнком всех этапов детства, обогащение (амплификация) детского развития;</a:t>
            </a:r>
            <a:endParaRPr lang="ru-RU" sz="1400" dirty="0">
              <a:solidFill>
                <a:schemeClr val="accent5">
                  <a:lumMod val="75000"/>
                </a:schemeClr>
              </a:solidFill>
              <a:latin typeface="Times New Roman" pitchFamily="18" charset="0"/>
              <a:ea typeface="Calibri"/>
              <a:cs typeface="Times New Roman" pitchFamily="18" charset="0"/>
            </a:endParaRPr>
          </a:p>
          <a:p>
            <a:r>
              <a:rPr lang="ru-RU" sz="1400" dirty="0">
                <a:solidFill>
                  <a:schemeClr val="accent5">
                    <a:lumMod val="75000"/>
                  </a:schemeClr>
                </a:solidFill>
                <a:latin typeface="Times New Roman" pitchFamily="18" charset="0"/>
                <a:ea typeface="Times New Roman"/>
                <a:cs typeface="Times New Roman" pitchFamily="18" charset="0"/>
              </a:rPr>
              <a:t>2. Построение образовательной деятельности на основе индивидуальных особенностей каждого ребёнка, при котором сам ребёнок становится активным в выборе содержания </a:t>
            </a:r>
            <a:r>
              <a:rPr lang="ru-RU" sz="1400" dirty="0">
                <a:solidFill>
                  <a:schemeClr val="accent5">
                    <a:lumMod val="75000"/>
                  </a:schemeClr>
                </a:solidFill>
                <a:latin typeface="Times New Roman"/>
                <a:ea typeface="Times New Roman"/>
              </a:rPr>
              <a:t>своего образования, становится субъектом образования;</a:t>
            </a:r>
            <a:endParaRPr lang="ru-RU" sz="1400" dirty="0">
              <a:solidFill>
                <a:schemeClr val="accent5">
                  <a:lumMod val="75000"/>
                </a:schemeClr>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1"/>
            <a:ext cx="8568952" cy="6174254"/>
          </a:xfrm>
          <a:prstGeom prst="rect">
            <a:avLst/>
          </a:prstGeom>
        </p:spPr>
        <p:txBody>
          <a:bodyPr wrap="square">
            <a:spAutoFit/>
          </a:bodyPr>
          <a:lstStyle/>
          <a:p>
            <a:pPr marL="12065" algn="just">
              <a:lnSpc>
                <a:spcPct val="115000"/>
              </a:lnSpc>
              <a:spcAft>
                <a:spcPts val="0"/>
              </a:spcAft>
              <a:tabLst>
                <a:tab pos="1613535" algn="l"/>
                <a:tab pos="1889760" algn="l"/>
                <a:tab pos="3112135" algn="l"/>
                <a:tab pos="3668395" algn="l"/>
                <a:tab pos="3945255" algn="l"/>
                <a:tab pos="4811395" algn="l"/>
                <a:tab pos="5674995" algn="l"/>
              </a:tabLst>
            </a:pPr>
            <a:r>
              <a:rPr lang="ru-RU" sz="1400" dirty="0" smtClean="0">
                <a:solidFill>
                  <a:schemeClr val="accent5">
                    <a:lumMod val="75000"/>
                  </a:schemeClr>
                </a:solidFill>
                <a:latin typeface="Times New Roman" pitchFamily="18" charset="0"/>
                <a:ea typeface="Times New Roman"/>
                <a:cs typeface="Times New Roman" pitchFamily="18" charset="0"/>
              </a:rPr>
              <a:t>3 </a:t>
            </a:r>
            <a:r>
              <a:rPr lang="ru-RU" sz="1400" dirty="0">
                <a:solidFill>
                  <a:schemeClr val="accent5">
                    <a:lumMod val="75000"/>
                  </a:schemeClr>
                </a:solidFill>
                <a:latin typeface="Times New Roman" pitchFamily="18" charset="0"/>
                <a:ea typeface="Times New Roman"/>
                <a:cs typeface="Times New Roman" pitchFamily="18" charset="0"/>
              </a:rPr>
              <a:t>.Содействие	и	сотрудничество	детей	и	родителей	(законных представителей), совершеннолетних членов семьи, принимающих участие в воспитании детей раннего и дошкольного возрастов, а также педагогических работников (далее вместе – взрослые);</a:t>
            </a:r>
            <a:endParaRPr lang="ru-RU" sz="1400" dirty="0">
              <a:solidFill>
                <a:schemeClr val="accent5">
                  <a:lumMod val="75000"/>
                </a:schemeClr>
              </a:solidFill>
              <a:latin typeface="Times New Roman" pitchFamily="18" charset="0"/>
              <a:ea typeface="Calibri"/>
              <a:cs typeface="Times New Roman" pitchFamily="18" charset="0"/>
            </a:endParaRPr>
          </a:p>
          <a:p>
            <a:pPr>
              <a:lnSpc>
                <a:spcPct val="115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4. Признание ребёнка полноценным участником (субъектом) образовательных отношений;</a:t>
            </a:r>
            <a:endParaRPr lang="ru-RU" sz="1400" dirty="0">
              <a:solidFill>
                <a:schemeClr val="accent5">
                  <a:lumMod val="75000"/>
                </a:schemeClr>
              </a:solidFill>
              <a:latin typeface="Times New Roman" pitchFamily="18" charset="0"/>
              <a:ea typeface="Calibri"/>
              <a:cs typeface="Times New Roman" pitchFamily="18" charset="0"/>
            </a:endParaRPr>
          </a:p>
          <a:p>
            <a:pPr marR="1923415">
              <a:lnSpc>
                <a:spcPct val="113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5. Поддержка инициативы детей в различных видах деятельности;</a:t>
            </a:r>
            <a:endParaRPr lang="ru-RU" sz="1400" dirty="0">
              <a:solidFill>
                <a:schemeClr val="accent5">
                  <a:lumMod val="75000"/>
                </a:schemeClr>
              </a:solidFill>
              <a:latin typeface="Times New Roman" pitchFamily="18" charset="0"/>
              <a:ea typeface="Calibri"/>
              <a:cs typeface="Times New Roman" pitchFamily="18" charset="0"/>
            </a:endParaRPr>
          </a:p>
          <a:p>
            <a:pPr marR="1923415">
              <a:lnSpc>
                <a:spcPct val="113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 6. Сотрудничество ДОО с семьей;</a:t>
            </a:r>
            <a:endParaRPr lang="ru-RU" sz="1400" dirty="0">
              <a:solidFill>
                <a:schemeClr val="accent5">
                  <a:lumMod val="75000"/>
                </a:schemeClr>
              </a:solidFill>
              <a:latin typeface="Times New Roman" pitchFamily="18" charset="0"/>
              <a:ea typeface="Calibri"/>
              <a:cs typeface="Times New Roman" pitchFamily="18" charset="0"/>
            </a:endParaRPr>
          </a:p>
          <a:p>
            <a:pPr>
              <a:lnSpc>
                <a:spcPct val="115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7. Приобщение детей к социокультурным нормам, традициям семьи, общества и государства;</a:t>
            </a:r>
            <a:endParaRPr lang="ru-RU" sz="1400" dirty="0">
              <a:solidFill>
                <a:schemeClr val="accent5">
                  <a:lumMod val="75000"/>
                </a:schemeClr>
              </a:solidFill>
              <a:latin typeface="Times New Roman" pitchFamily="18" charset="0"/>
              <a:ea typeface="Calibri"/>
              <a:cs typeface="Times New Roman" pitchFamily="18" charset="0"/>
            </a:endParaRPr>
          </a:p>
          <a:p>
            <a:pPr marL="12065">
              <a:lnSpc>
                <a:spcPct val="115000"/>
              </a:lnSpc>
              <a:spcBef>
                <a:spcPts val="205"/>
              </a:spcBef>
              <a:spcAft>
                <a:spcPts val="0"/>
              </a:spcAft>
            </a:pPr>
            <a:r>
              <a:rPr lang="ru-RU" sz="1400" dirty="0">
                <a:solidFill>
                  <a:schemeClr val="accent5">
                    <a:lumMod val="75000"/>
                  </a:schemeClr>
                </a:solidFill>
                <a:latin typeface="Times New Roman" pitchFamily="18" charset="0"/>
                <a:ea typeface="Times New Roman"/>
                <a:cs typeface="Times New Roman" pitchFamily="18" charset="0"/>
              </a:rPr>
              <a:t>8. Формирование познавательных интересов и познавательных действий ребёнка в различных видах деятельности;</a:t>
            </a:r>
            <a:endParaRPr lang="ru-RU" sz="1400" dirty="0">
              <a:solidFill>
                <a:schemeClr val="accent5">
                  <a:lumMod val="75000"/>
                </a:schemeClr>
              </a:solidFill>
              <a:latin typeface="Times New Roman" pitchFamily="18" charset="0"/>
              <a:ea typeface="Calibri"/>
              <a:cs typeface="Times New Roman" pitchFamily="18" charset="0"/>
            </a:endParaRPr>
          </a:p>
          <a:p>
            <a:pPr marL="12065">
              <a:lnSpc>
                <a:spcPct val="113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9. Возрастная адекватность дошкольного образования (соответствие условий, требований, методов возрасту и особенностям развития);</a:t>
            </a:r>
            <a:endParaRPr lang="ru-RU" sz="1400" dirty="0">
              <a:solidFill>
                <a:schemeClr val="accent5">
                  <a:lumMod val="75000"/>
                </a:schemeClr>
              </a:solidFill>
              <a:latin typeface="Times New Roman" pitchFamily="18" charset="0"/>
              <a:ea typeface="Calibri"/>
              <a:cs typeface="Times New Roman" pitchFamily="18" charset="0"/>
            </a:endParaRPr>
          </a:p>
          <a:p>
            <a:pPr>
              <a:lnSpc>
                <a:spcPct val="115000"/>
              </a:lnSpc>
              <a:spcAft>
                <a:spcPts val="0"/>
              </a:spcAft>
            </a:pPr>
            <a:r>
              <a:rPr lang="ru-RU" sz="1400" dirty="0">
                <a:solidFill>
                  <a:schemeClr val="accent5">
                    <a:lumMod val="75000"/>
                  </a:schemeClr>
                </a:solidFill>
                <a:latin typeface="Times New Roman" pitchFamily="18" charset="0"/>
                <a:ea typeface="Times New Roman"/>
                <a:cs typeface="Times New Roman" pitchFamily="18" charset="0"/>
              </a:rPr>
              <a:t>10. Учёт этнокультурной ситуации развития детей</a:t>
            </a:r>
            <a:r>
              <a:rPr lang="ru-RU" sz="1400" dirty="0" smtClean="0">
                <a:solidFill>
                  <a:schemeClr val="accent5">
                    <a:lumMod val="75000"/>
                  </a:schemeClr>
                </a:solidFill>
                <a:latin typeface="Times New Roman" pitchFamily="18" charset="0"/>
                <a:ea typeface="Times New Roman"/>
                <a:cs typeface="Times New Roman" pitchFamily="18" charset="0"/>
              </a:rPr>
              <a:t>.</a:t>
            </a:r>
          </a:p>
          <a:p>
            <a:pPr marL="359410">
              <a:lnSpc>
                <a:spcPct val="97000"/>
              </a:lnSpc>
              <a:spcAft>
                <a:spcPts val="0"/>
              </a:spcAft>
            </a:pPr>
            <a:r>
              <a:rPr lang="ru-RU" sz="1400" b="1" i="1" dirty="0">
                <a:solidFill>
                  <a:schemeClr val="accent5">
                    <a:lumMod val="75000"/>
                  </a:schemeClr>
                </a:solidFill>
                <a:latin typeface="Times New Roman"/>
                <a:ea typeface="Times New Roman"/>
                <a:cs typeface="Times New Roman"/>
              </a:rPr>
              <a:t>Основными подходами к формированию Программы являются:</a:t>
            </a:r>
            <a:endParaRPr lang="ru-RU" sz="1200" dirty="0">
              <a:solidFill>
                <a:schemeClr val="accent5">
                  <a:lumMod val="75000"/>
                </a:schemeClr>
              </a:solidFill>
              <a:latin typeface="Calibri"/>
              <a:ea typeface="Calibri"/>
              <a:cs typeface="Times New Roman"/>
            </a:endParaRPr>
          </a:p>
          <a:p>
            <a:pPr marR="167640" indent="359410" algn="just">
              <a:lnSpc>
                <a:spcPct val="98000"/>
              </a:lnSpc>
              <a:spcAft>
                <a:spcPts val="0"/>
              </a:spcAft>
              <a:tabLst>
                <a:tab pos="1242060" algn="l"/>
                <a:tab pos="1983105" algn="l"/>
                <a:tab pos="2432685" algn="l"/>
                <a:tab pos="2780665" algn="l"/>
                <a:tab pos="3035935" algn="l"/>
                <a:tab pos="4321175" algn="l"/>
                <a:tab pos="4598670" algn="l"/>
                <a:tab pos="5213985" algn="l"/>
                <a:tab pos="6035675" algn="l"/>
              </a:tabLst>
            </a:pPr>
            <a:r>
              <a:rPr lang="ru-RU" sz="1400" b="1" u="sng" dirty="0">
                <a:solidFill>
                  <a:schemeClr val="accent5">
                    <a:lumMod val="75000"/>
                  </a:schemeClr>
                </a:solidFill>
                <a:latin typeface="Times New Roman"/>
                <a:ea typeface="Times New Roman"/>
                <a:cs typeface="Times New Roman"/>
              </a:rPr>
              <a:t>- </a:t>
            </a:r>
            <a:r>
              <a:rPr lang="ru-RU" sz="1400" i="1" u="sng" dirty="0" err="1">
                <a:solidFill>
                  <a:schemeClr val="accent5">
                    <a:lumMod val="75000"/>
                  </a:schemeClr>
                </a:solidFill>
                <a:latin typeface="Times New Roman"/>
                <a:ea typeface="Times New Roman"/>
                <a:cs typeface="Times New Roman"/>
              </a:rPr>
              <a:t>деятельностный</a:t>
            </a:r>
            <a:r>
              <a:rPr lang="ru-RU" sz="1400"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подход</a:t>
            </a:r>
            <a:r>
              <a:rPr lang="ru-RU" sz="1400" i="1" dirty="0">
                <a:solidFill>
                  <a:schemeClr val="accent5">
                    <a:lumMod val="75000"/>
                  </a:schemeClr>
                </a:solidFill>
                <a:latin typeface="Times New Roman"/>
                <a:ea typeface="Times New Roman"/>
                <a:cs typeface="Times New Roman"/>
              </a:rPr>
              <a:t>,</a:t>
            </a:r>
            <a:r>
              <a:rPr lang="ru-RU" sz="1400" dirty="0">
                <a:solidFill>
                  <a:schemeClr val="accent5">
                    <a:lumMod val="75000"/>
                  </a:schemeClr>
                </a:solidFill>
                <a:latin typeface="Times New Roman"/>
                <a:ea typeface="Times New Roman"/>
                <a:cs typeface="Times New Roman"/>
              </a:rPr>
              <a:t>	предполагающий	развитие	ребенка	</a:t>
            </a:r>
            <a:r>
              <a:rPr lang="ru-RU" sz="1400" dirty="0" smtClean="0">
                <a:solidFill>
                  <a:schemeClr val="accent5">
                    <a:lumMod val="75000"/>
                  </a:schemeClr>
                </a:solidFill>
                <a:latin typeface="Times New Roman"/>
                <a:ea typeface="Times New Roman"/>
                <a:cs typeface="Times New Roman"/>
              </a:rPr>
              <a:t>в деятельности, включающей</a:t>
            </a:r>
            <a:r>
              <a:rPr lang="ru-RU" sz="1400" dirty="0">
                <a:solidFill>
                  <a:schemeClr val="accent5">
                    <a:lumMod val="75000"/>
                  </a:schemeClr>
                </a:solidFill>
                <a:latin typeface="Times New Roman"/>
                <a:ea typeface="Times New Roman"/>
                <a:cs typeface="Times New Roman"/>
              </a:rPr>
              <a:t>	такие	компоненты     </a:t>
            </a:r>
            <a:r>
              <a:rPr lang="ru-RU" sz="1400" dirty="0" smtClean="0">
                <a:solidFill>
                  <a:schemeClr val="accent5">
                    <a:lumMod val="75000"/>
                  </a:schemeClr>
                </a:solidFill>
                <a:latin typeface="Times New Roman"/>
                <a:ea typeface="Times New Roman"/>
                <a:cs typeface="Times New Roman"/>
              </a:rPr>
              <a:t>как </a:t>
            </a:r>
            <a:r>
              <a:rPr lang="ru-RU" sz="1400" dirty="0" err="1" smtClean="0">
                <a:solidFill>
                  <a:schemeClr val="accent5">
                    <a:lumMod val="75000"/>
                  </a:schemeClr>
                </a:solidFill>
                <a:latin typeface="Times New Roman"/>
                <a:ea typeface="Times New Roman"/>
                <a:cs typeface="Times New Roman"/>
              </a:rPr>
              <a:t>самоцелеполагание</a:t>
            </a:r>
            <a:r>
              <a:rPr lang="ru-RU" sz="1400" dirty="0">
                <a:solidFill>
                  <a:schemeClr val="accent5">
                    <a:lumMod val="75000"/>
                  </a:schemeClr>
                </a:solidFill>
                <a:latin typeface="Times New Roman"/>
                <a:ea typeface="Times New Roman"/>
                <a:cs typeface="Times New Roman"/>
              </a:rPr>
              <a:t>,  </a:t>
            </a:r>
            <a:r>
              <a:rPr lang="ru-RU" sz="1400" dirty="0" err="1">
                <a:solidFill>
                  <a:schemeClr val="accent5">
                    <a:lumMod val="75000"/>
                  </a:schemeClr>
                </a:solidFill>
                <a:latin typeface="Times New Roman"/>
                <a:ea typeface="Times New Roman"/>
                <a:cs typeface="Times New Roman"/>
              </a:rPr>
              <a:t>самопланирование</a:t>
            </a:r>
            <a:r>
              <a:rPr lang="ru-RU" sz="1400" dirty="0">
                <a:solidFill>
                  <a:schemeClr val="accent5">
                    <a:lumMod val="75000"/>
                  </a:schemeClr>
                </a:solidFill>
                <a:latin typeface="Times New Roman"/>
                <a:ea typeface="Times New Roman"/>
                <a:cs typeface="Times New Roman"/>
              </a:rPr>
              <a:t>, самоорганизация, самооценка, самоанализ;</a:t>
            </a:r>
            <a:endParaRPr lang="ru-RU" sz="1200" dirty="0">
              <a:solidFill>
                <a:schemeClr val="accent5">
                  <a:lumMod val="75000"/>
                </a:schemeClr>
              </a:solidFill>
              <a:latin typeface="Calibri"/>
              <a:ea typeface="Calibri"/>
              <a:cs typeface="Times New Roman"/>
            </a:endParaRPr>
          </a:p>
          <a:p>
            <a:pPr marR="167005" indent="359410" algn="just">
              <a:lnSpc>
                <a:spcPct val="98000"/>
              </a:lnSpc>
              <a:spcAft>
                <a:spcPts val="0"/>
              </a:spcAft>
            </a:pPr>
            <a:r>
              <a:rPr lang="ru-RU" sz="1400"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интегративный подход</a:t>
            </a:r>
            <a:r>
              <a:rPr lang="ru-RU" sz="1400" u="sng" dirty="0">
                <a:solidFill>
                  <a:schemeClr val="accent5">
                    <a:lumMod val="75000"/>
                  </a:schemeClr>
                </a:solidFill>
                <a:latin typeface="Times New Roman"/>
                <a:ea typeface="Times New Roman"/>
                <a:cs typeface="Times New Roman"/>
              </a:rPr>
              <a:t>,</a:t>
            </a:r>
            <a:r>
              <a:rPr lang="ru-RU" sz="1400" dirty="0">
                <a:solidFill>
                  <a:schemeClr val="accent5">
                    <a:lumMod val="75000"/>
                  </a:schemeClr>
                </a:solidFill>
                <a:latin typeface="Times New Roman"/>
                <a:ea typeface="Times New Roman"/>
                <a:cs typeface="Times New Roman"/>
              </a:rPr>
              <a:t> ориентирующий на интеграцию процессов обучения, воспитания и развития в целостный образовательный процесс в интересах развития ребенка;</a:t>
            </a:r>
            <a:endParaRPr lang="ru-RU" sz="1200" dirty="0">
              <a:solidFill>
                <a:schemeClr val="accent5">
                  <a:lumMod val="75000"/>
                </a:schemeClr>
              </a:solidFill>
              <a:latin typeface="Calibri"/>
              <a:ea typeface="Calibri"/>
              <a:cs typeface="Times New Roman"/>
            </a:endParaRPr>
          </a:p>
          <a:p>
            <a:pPr marR="169545" indent="359410" algn="just">
              <a:lnSpc>
                <a:spcPct val="98000"/>
              </a:lnSpc>
              <a:spcAft>
                <a:spcPts val="0"/>
              </a:spcAft>
              <a:tabLst>
                <a:tab pos="1910080" algn="l"/>
                <a:tab pos="2695575" algn="l"/>
                <a:tab pos="4271645" algn="l"/>
                <a:tab pos="4999355" algn="l"/>
              </a:tabLst>
            </a:pPr>
            <a:r>
              <a:rPr lang="ru-RU" sz="1400"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индивидуальный</a:t>
            </a:r>
            <a:r>
              <a:rPr lang="ru-RU" sz="1400"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подход,</a:t>
            </a:r>
            <a:r>
              <a:rPr lang="ru-RU" sz="1400" dirty="0">
                <a:solidFill>
                  <a:schemeClr val="accent5">
                    <a:lumMod val="75000"/>
                  </a:schemeClr>
                </a:solidFill>
                <a:latin typeface="Times New Roman"/>
                <a:ea typeface="Times New Roman"/>
                <a:cs typeface="Times New Roman"/>
              </a:rPr>
              <a:t>	предписывающий	гибкое использование педагогами различных средств, форм и методов по отношению к каждому ребенку;</a:t>
            </a:r>
            <a:endParaRPr lang="ru-RU" sz="1200" dirty="0">
              <a:solidFill>
                <a:schemeClr val="accent5">
                  <a:lumMod val="75000"/>
                </a:schemeClr>
              </a:solidFill>
              <a:latin typeface="Calibri"/>
              <a:ea typeface="Calibri"/>
              <a:cs typeface="Times New Roman"/>
            </a:endParaRPr>
          </a:p>
          <a:p>
            <a:pPr marR="167640" indent="359410" algn="just">
              <a:lnSpc>
                <a:spcPct val="115000"/>
              </a:lnSpc>
              <a:spcBef>
                <a:spcPts val="5"/>
              </a:spcBef>
              <a:spcAft>
                <a:spcPts val="0"/>
              </a:spcAft>
              <a:tabLst>
                <a:tab pos="3010535" algn="l"/>
                <a:tab pos="3884295" algn="l"/>
                <a:tab pos="4826635" algn="l"/>
              </a:tabLst>
            </a:pPr>
            <a:r>
              <a:rPr lang="ru-RU" sz="1400" b="1"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личностно-ориентированный</a:t>
            </a:r>
            <a:r>
              <a:rPr lang="ru-RU" sz="1400" u="sng" dirty="0">
                <a:solidFill>
                  <a:schemeClr val="accent5">
                    <a:lumMod val="75000"/>
                  </a:schemeClr>
                </a:solidFill>
                <a:latin typeface="Times New Roman"/>
                <a:ea typeface="Times New Roman"/>
                <a:cs typeface="Times New Roman"/>
              </a:rPr>
              <a:t>	</a:t>
            </a:r>
            <a:r>
              <a:rPr lang="ru-RU" sz="1400" i="1" u="sng" dirty="0">
                <a:solidFill>
                  <a:schemeClr val="accent5">
                    <a:lumMod val="75000"/>
                  </a:schemeClr>
                </a:solidFill>
                <a:latin typeface="Times New Roman"/>
                <a:ea typeface="Times New Roman"/>
                <a:cs typeface="Times New Roman"/>
              </a:rPr>
              <a:t>подход,</a:t>
            </a:r>
            <a:r>
              <a:rPr lang="ru-RU" sz="1400" dirty="0">
                <a:solidFill>
                  <a:schemeClr val="accent5">
                    <a:lumMod val="75000"/>
                  </a:schemeClr>
                </a:solidFill>
                <a:latin typeface="Times New Roman"/>
                <a:ea typeface="Times New Roman"/>
                <a:cs typeface="Times New Roman"/>
              </a:rPr>
              <a:t>	который предусматривает организацию образовательного процесса на основе признания уникальности личности ребенка и создания условий для ее развития на основе изучения задатков, способностей, интересов, склонностей;</a:t>
            </a:r>
            <a:endParaRPr lang="ru-RU" sz="1200" dirty="0">
              <a:solidFill>
                <a:schemeClr val="accent5">
                  <a:lumMod val="75000"/>
                </a:schemeClr>
              </a:solidFill>
              <a:latin typeface="Calibri"/>
              <a:ea typeface="Calibri"/>
              <a:cs typeface="Times New Roman"/>
            </a:endParaRPr>
          </a:p>
          <a:p>
            <a:pPr marR="168275" indent="359410" algn="just">
              <a:lnSpc>
                <a:spcPct val="98000"/>
              </a:lnSpc>
              <a:spcAft>
                <a:spcPts val="0"/>
              </a:spcAft>
            </a:pPr>
            <a:r>
              <a:rPr lang="ru-RU" sz="1400" i="1" u="sng" dirty="0">
                <a:solidFill>
                  <a:schemeClr val="accent5">
                    <a:lumMod val="75000"/>
                  </a:schemeClr>
                </a:solidFill>
                <a:latin typeface="Times New Roman"/>
                <a:ea typeface="Times New Roman"/>
                <a:cs typeface="Times New Roman"/>
              </a:rPr>
              <a:t>- </a:t>
            </a:r>
            <a:r>
              <a:rPr lang="ru-RU" sz="1400" i="1" u="sng" dirty="0" err="1">
                <a:solidFill>
                  <a:schemeClr val="accent5">
                    <a:lumMod val="75000"/>
                  </a:schemeClr>
                </a:solidFill>
                <a:latin typeface="Times New Roman"/>
                <a:ea typeface="Times New Roman"/>
                <a:cs typeface="Times New Roman"/>
              </a:rPr>
              <a:t>cредовый</a:t>
            </a:r>
            <a:r>
              <a:rPr lang="ru-RU" sz="1400" i="1" u="sng" dirty="0">
                <a:solidFill>
                  <a:schemeClr val="accent5">
                    <a:lumMod val="75000"/>
                  </a:schemeClr>
                </a:solidFill>
                <a:latin typeface="Times New Roman"/>
                <a:ea typeface="Times New Roman"/>
                <a:cs typeface="Times New Roman"/>
              </a:rPr>
              <a:t> подход,</a:t>
            </a:r>
            <a:r>
              <a:rPr lang="ru-RU" sz="1400" i="1" dirty="0">
                <a:solidFill>
                  <a:schemeClr val="accent5">
                    <a:lumMod val="75000"/>
                  </a:schemeClr>
                </a:solidFill>
                <a:latin typeface="Times New Roman"/>
                <a:ea typeface="Times New Roman"/>
                <a:cs typeface="Times New Roman"/>
              </a:rPr>
              <a:t> </a:t>
            </a:r>
            <a:r>
              <a:rPr lang="ru-RU" sz="1400" dirty="0">
                <a:solidFill>
                  <a:schemeClr val="accent5">
                    <a:lumMod val="75000"/>
                  </a:schemeClr>
                </a:solidFill>
                <a:latin typeface="Times New Roman"/>
                <a:ea typeface="Times New Roman"/>
                <a:cs typeface="Times New Roman"/>
              </a:rPr>
              <a:t>ориентирующий на использование возможностей внутренней и внешней среды образовательной организации в воспитании и развитии личности ребенка</a:t>
            </a:r>
            <a:r>
              <a:rPr lang="ru-RU" sz="1400" i="1" dirty="0">
                <a:solidFill>
                  <a:schemeClr val="accent5">
                    <a:lumMod val="75000"/>
                  </a:schemeClr>
                </a:solidFill>
                <a:latin typeface="Times New Roman"/>
                <a:ea typeface="Times New Roman"/>
                <a:cs typeface="Times New Roman"/>
              </a:rPr>
              <a:t>.</a:t>
            </a:r>
            <a:endParaRPr lang="ru-RU" sz="1200" dirty="0">
              <a:solidFill>
                <a:schemeClr val="accent5">
                  <a:lumMod val="75000"/>
                </a:schemeClr>
              </a:solidFill>
              <a:latin typeface="Calibri"/>
              <a:ea typeface="Calibri"/>
              <a:cs typeface="Times New Roman"/>
            </a:endParaRPr>
          </a:p>
          <a:p>
            <a:pPr>
              <a:lnSpc>
                <a:spcPct val="115000"/>
              </a:lnSpc>
              <a:spcAft>
                <a:spcPts val="0"/>
              </a:spcAft>
            </a:pPr>
            <a:endParaRPr lang="ru-RU" sz="1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4091314798"/>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7" y="188640"/>
            <a:ext cx="8438461" cy="7503849"/>
          </a:xfrm>
          <a:prstGeom prst="rect">
            <a:avLst/>
          </a:prstGeom>
        </p:spPr>
        <p:txBody>
          <a:bodyPr wrap="square">
            <a:spAutoFit/>
          </a:bodyPr>
          <a:lstStyle/>
          <a:p>
            <a:pPr algn="just">
              <a:lnSpc>
                <a:spcPct val="115000"/>
              </a:lnSpc>
              <a:spcAft>
                <a:spcPts val="0"/>
              </a:spcAft>
            </a:pPr>
            <a:r>
              <a:rPr lang="ru-RU" sz="1400" b="1" dirty="0" smtClean="0">
                <a:solidFill>
                  <a:schemeClr val="accent5">
                    <a:lumMod val="75000"/>
                  </a:schemeClr>
                </a:solidFill>
                <a:latin typeface="Times New Roman" pitchFamily="18" charset="0"/>
                <a:ea typeface="Calibri"/>
                <a:cs typeface="Times New Roman" pitchFamily="18" charset="0"/>
              </a:rPr>
              <a:t>             Планируемые </a:t>
            </a:r>
            <a:r>
              <a:rPr lang="ru-RU" sz="1400" b="1" dirty="0">
                <a:solidFill>
                  <a:schemeClr val="accent5">
                    <a:lumMod val="75000"/>
                  </a:schemeClr>
                </a:solidFill>
                <a:latin typeface="Times New Roman" pitchFamily="18" charset="0"/>
                <a:ea typeface="Calibri"/>
                <a:cs typeface="Times New Roman" pitchFamily="18" charset="0"/>
              </a:rPr>
              <a:t>результаты освоения образовательной программы дошкольного образования.</a:t>
            </a:r>
            <a:r>
              <a:rPr lang="ru-RU" sz="1400" dirty="0">
                <a:solidFill>
                  <a:schemeClr val="accent5">
                    <a:lumMod val="75000"/>
                  </a:schemeClr>
                </a:solidFill>
                <a:latin typeface="Times New Roman" pitchFamily="18" charset="0"/>
                <a:ea typeface="Calibri"/>
                <a:cs typeface="Times New Roman" pitchFamily="18" charset="0"/>
              </a:rPr>
              <a:t> </a:t>
            </a:r>
          </a:p>
          <a:p>
            <a:pPr marL="635" indent="448945" algn="just">
              <a:lnSpc>
                <a:spcPct val="98000"/>
              </a:lnSpc>
              <a:spcAft>
                <a:spcPts val="0"/>
              </a:spcAft>
              <a:tabLst>
                <a:tab pos="2065655" algn="l"/>
                <a:tab pos="2378075" algn="l"/>
                <a:tab pos="3185160" algn="l"/>
                <a:tab pos="4514850" algn="l"/>
              </a:tabLst>
            </a:pPr>
            <a:r>
              <a:rPr lang="ru-RU" sz="1200" dirty="0">
                <a:solidFill>
                  <a:schemeClr val="accent5">
                    <a:lumMod val="75000"/>
                  </a:schemeClr>
                </a:solidFill>
                <a:latin typeface="Times New Roman" pitchFamily="18" charset="0"/>
                <a:ea typeface="Times New Roman"/>
                <a:cs typeface="Times New Roman" pitchFamily="18" charset="0"/>
              </a:rPr>
              <a:t>На основе целевых ориентиров ФГОС ДО в Программе сформулированы планируемые результаты	</a:t>
            </a:r>
            <a:r>
              <a:rPr lang="ru-RU" sz="1200" dirty="0" smtClean="0">
                <a:solidFill>
                  <a:schemeClr val="accent5">
                    <a:lumMod val="75000"/>
                  </a:schemeClr>
                </a:solidFill>
                <a:latin typeface="Times New Roman" pitchFamily="18" charset="0"/>
                <a:ea typeface="Times New Roman"/>
                <a:cs typeface="Times New Roman" pitchFamily="18" charset="0"/>
              </a:rPr>
              <a:t>её освоения детьми </a:t>
            </a:r>
            <a:r>
              <a:rPr lang="ru-RU" sz="1200" dirty="0">
                <a:solidFill>
                  <a:schemeClr val="accent5">
                    <a:lumMod val="75000"/>
                  </a:schemeClr>
                </a:solidFill>
                <a:latin typeface="Times New Roman" pitchFamily="18" charset="0"/>
                <a:ea typeface="Times New Roman"/>
                <a:cs typeface="Times New Roman" pitchFamily="18" charset="0"/>
              </a:rPr>
              <a:t>разных	возрастных групп. Дифференциация данных планируемых результатов по возрастам произведена в соответствии с ФОП ДО </a:t>
            </a:r>
            <a:r>
              <a:rPr lang="ru-RU" sz="1200" i="1" dirty="0">
                <a:solidFill>
                  <a:schemeClr val="accent5">
                    <a:lumMod val="75000"/>
                  </a:schemeClr>
                </a:solidFill>
                <a:latin typeface="Times New Roman" pitchFamily="18" charset="0"/>
                <a:ea typeface="Times New Roman"/>
                <a:cs typeface="Times New Roman" pitchFamily="18" charset="0"/>
              </a:rPr>
              <a:t>(п.15.1. – 15.4. раздел II ФОП ДО</a:t>
            </a:r>
            <a:r>
              <a:rPr lang="ru-RU" sz="1200" i="1" dirty="0" smtClean="0">
                <a:solidFill>
                  <a:schemeClr val="accent5">
                    <a:lumMod val="75000"/>
                  </a:schemeClr>
                </a:solidFill>
                <a:latin typeface="Times New Roman" pitchFamily="18" charset="0"/>
                <a:ea typeface="Times New Roman"/>
                <a:cs typeface="Times New Roman" pitchFamily="18" charset="0"/>
              </a:rPr>
              <a:t>).</a:t>
            </a:r>
          </a:p>
          <a:p>
            <a:pPr marR="1979295" algn="ctr">
              <a:lnSpc>
                <a:spcPct val="113000"/>
              </a:lnSpc>
              <a:spcBef>
                <a:spcPts val="10"/>
              </a:spcBef>
              <a:spcAft>
                <a:spcPts val="0"/>
              </a:spcAft>
            </a:pPr>
            <a:r>
              <a:rPr lang="ru-RU" sz="1400" b="1" dirty="0">
                <a:solidFill>
                  <a:schemeClr val="accent5">
                    <a:lumMod val="75000"/>
                  </a:schemeClr>
                </a:solidFill>
                <a:latin typeface="Times New Roman" pitchFamily="18" charset="0"/>
                <a:ea typeface="FIYJB+Times New Roman Ïîëóæèðíû"/>
                <a:cs typeface="Times New Roman" pitchFamily="18" charset="0"/>
              </a:rPr>
              <a:t>Планируемые результаты освоения Программы.</a:t>
            </a:r>
            <a:r>
              <a:rPr lang="ru-RU" sz="1400" dirty="0">
                <a:solidFill>
                  <a:schemeClr val="accent5">
                    <a:lumMod val="75000"/>
                  </a:schemeClr>
                </a:solidFill>
                <a:latin typeface="Times New Roman" pitchFamily="18" charset="0"/>
                <a:ea typeface="FIYJB+Times New Roman Ïîëóæèðíû"/>
                <a:cs typeface="Times New Roman" pitchFamily="18" charset="0"/>
              </a:rPr>
              <a:t>                                                                            </a:t>
            </a:r>
            <a:r>
              <a:rPr lang="ru-RU" sz="1400" u="sng" dirty="0">
                <a:solidFill>
                  <a:schemeClr val="accent5">
                    <a:lumMod val="75000"/>
                  </a:schemeClr>
                </a:solidFill>
                <a:latin typeface="Times New Roman" pitchFamily="18" charset="0"/>
                <a:ea typeface="FIYJB+Times New Roman Ïîëóæèðíû"/>
                <a:cs typeface="Times New Roman" pitchFamily="18" charset="0"/>
              </a:rPr>
              <a:t>В раннем возрасте (к трем годам)</a:t>
            </a:r>
            <a:r>
              <a:rPr lang="ru-RU" sz="1400" dirty="0">
                <a:solidFill>
                  <a:schemeClr val="accent5">
                    <a:lumMod val="75000"/>
                  </a:schemeClr>
                </a:solidFill>
                <a:latin typeface="Times New Roman" pitchFamily="18" charset="0"/>
                <a:ea typeface="Calibri"/>
                <a:cs typeface="Times New Roman" pitchFamily="18" charset="0"/>
              </a:rPr>
              <a:t> в т. ч. для детей с ООП</a:t>
            </a:r>
            <a:r>
              <a:rPr lang="ru-RU" sz="1400" u="sng" dirty="0">
                <a:solidFill>
                  <a:schemeClr val="accent5">
                    <a:lumMod val="75000"/>
                  </a:schemeClr>
                </a:solidFill>
                <a:latin typeface="Times New Roman" pitchFamily="18" charset="0"/>
                <a:ea typeface="FIYJB+Times New Roman Ïîëóæèðíû"/>
                <a:cs typeface="Times New Roman" pitchFamily="18" charset="0"/>
              </a:rPr>
              <a:t>:</a:t>
            </a:r>
            <a:endParaRPr lang="ru-RU" sz="1400" dirty="0">
              <a:solidFill>
                <a:schemeClr val="accent5">
                  <a:lumMod val="75000"/>
                </a:schemeClr>
              </a:solidFill>
              <a:latin typeface="Times New Roman" pitchFamily="18" charset="0"/>
              <a:ea typeface="Calibri"/>
              <a:cs typeface="Times New Roman" pitchFamily="18" charset="0"/>
            </a:endParaRPr>
          </a:p>
          <a:p>
            <a:pPr marL="457200" marR="635" indent="-228600" algn="just">
              <a:lnSpc>
                <a:spcPct val="106000"/>
              </a:lnSpc>
              <a:spcAft>
                <a:spcPts val="0"/>
              </a:spcAft>
            </a:pP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у ребёнка развита крупная моторика, он активно использует освоенные ранее движения, начинает осваивать бег, прыжки, повторяет за взрослым простые имитационные упражнения, понимает указания взрослого, выполняет движения по зрительному и звуковому ориентирам; с желанием играет в подвижные игры;</a:t>
            </a:r>
            <a:endParaRPr lang="ru-RU" sz="1400" dirty="0">
              <a:solidFill>
                <a:schemeClr val="accent5">
                  <a:lumMod val="75000"/>
                </a:schemeClr>
              </a:solidFill>
              <a:latin typeface="Times New Roman" pitchFamily="18" charset="0"/>
              <a:ea typeface="Calibri"/>
              <a:cs typeface="Times New Roman" pitchFamily="18" charset="0"/>
            </a:endParaRPr>
          </a:p>
          <a:p>
            <a:pPr marL="457200" indent="-228600">
              <a:lnSpc>
                <a:spcPct val="105000"/>
              </a:lnSpc>
              <a:spcAft>
                <a:spcPts val="0"/>
              </a:spcAft>
            </a:pPr>
            <a:r>
              <a:rPr lang="ru-RU" sz="1400" dirty="0" smtClean="0">
                <a:solidFill>
                  <a:schemeClr val="accent5">
                    <a:lumMod val="75000"/>
                  </a:schemeClr>
                </a:solidFill>
                <a:latin typeface="Times New Roman" pitchFamily="18" charset="0"/>
                <a:ea typeface="Times New Roman"/>
                <a:cs typeface="Times New Roman" pitchFamily="18" charset="0"/>
              </a:rPr>
              <a:t>-   ребёнок </a:t>
            </a:r>
            <a:r>
              <a:rPr lang="ru-RU" sz="1400" dirty="0">
                <a:solidFill>
                  <a:schemeClr val="accent5">
                    <a:lumMod val="75000"/>
                  </a:schemeClr>
                </a:solidFill>
                <a:latin typeface="Times New Roman" pitchFamily="18" charset="0"/>
                <a:ea typeface="Times New Roman"/>
                <a:cs typeface="Times New Roman" pitchFamily="18" charset="0"/>
              </a:rPr>
              <a:t>демонстрирует элементарные культурно-гигиенические навыки, владеет простейшими навыками самообслуживания (одевание, раздевание, самостоятельно ест и тому подобное);</a:t>
            </a:r>
            <a:endParaRPr lang="ru-RU" sz="1400" dirty="0">
              <a:solidFill>
                <a:schemeClr val="accent5">
                  <a:lumMod val="75000"/>
                </a:schemeClr>
              </a:solidFill>
              <a:latin typeface="Times New Roman" pitchFamily="18" charset="0"/>
              <a:ea typeface="Calibri"/>
              <a:cs typeface="Times New Roman" pitchFamily="18" charset="0"/>
            </a:endParaRPr>
          </a:p>
          <a:p>
            <a:pPr marL="457200" indent="-228600">
              <a:lnSpc>
                <a:spcPct val="105000"/>
              </a:lnSpc>
              <a:spcAft>
                <a:spcPts val="0"/>
              </a:spcAft>
            </a:pPr>
            <a:r>
              <a:rPr lang="ru-RU" sz="1400" dirty="0" smtClean="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стремится к общению со взрослыми, реагирует на их настроение; ребёнок проявляет интерес к сверстникам; наблюдает за их действиями и подражает им; играет рядом;</a:t>
            </a:r>
            <a:endParaRPr lang="ru-RU" sz="1400" dirty="0">
              <a:solidFill>
                <a:schemeClr val="accent5">
                  <a:lumMod val="75000"/>
                </a:schemeClr>
              </a:solidFill>
              <a:latin typeface="Times New Roman" pitchFamily="18" charset="0"/>
              <a:ea typeface="Calibri"/>
              <a:cs typeface="Times New Roman" pitchFamily="18" charset="0"/>
            </a:endParaRPr>
          </a:p>
          <a:p>
            <a:pPr marL="457200" indent="-228600">
              <a:lnSpc>
                <a:spcPct val="105000"/>
              </a:lnSpc>
              <a:spcBef>
                <a:spcPts val="5"/>
              </a:spcBef>
              <a:spcAft>
                <a:spcPts val="0"/>
              </a:spcAft>
            </a:pPr>
            <a:r>
              <a:rPr lang="ru-RU" sz="1400" dirty="0" smtClean="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понимает и выполняет простые поручения взрослого; ребёнок стремится </a:t>
            </a:r>
            <a:r>
              <a:rPr lang="ru-RU" sz="1400" dirty="0">
                <a:solidFill>
                  <a:schemeClr val="accent5">
                    <a:lumMod val="75000"/>
                  </a:schemeClr>
                </a:solidFill>
                <a:latin typeface="Times New Roman"/>
                <a:ea typeface="Times New Roman"/>
                <a:cs typeface="Times New Roman"/>
              </a:rPr>
              <a:t>проявлять самостоятельность в бытовом и игровом поведении;</a:t>
            </a:r>
            <a:endParaRPr lang="ru-RU" sz="1200" dirty="0">
              <a:solidFill>
                <a:schemeClr val="accent5">
                  <a:lumMod val="75000"/>
                </a:schemeClr>
              </a:solidFill>
              <a:latin typeface="Calibri"/>
              <a:ea typeface="Calibri"/>
              <a:cs typeface="Times New Roman"/>
            </a:endParaRPr>
          </a:p>
          <a:p>
            <a:pPr marL="457200" marR="635" indent="-228600" algn="just">
              <a:lnSpc>
                <a:spcPct val="105000"/>
              </a:lnSpc>
              <a:spcBef>
                <a:spcPts val="10"/>
              </a:spcBef>
              <a:spcAft>
                <a:spcPts val="0"/>
              </a:spcAft>
            </a:pPr>
            <a:r>
              <a:rPr lang="ru-RU" sz="1400" dirty="0" smtClean="0">
                <a:solidFill>
                  <a:schemeClr val="accent5">
                    <a:lumMod val="75000"/>
                  </a:schemeClr>
                </a:solidFill>
                <a:latin typeface="Symbol"/>
                <a:ea typeface="Symbol"/>
                <a:cs typeface="Symbol"/>
              </a:rPr>
              <a:t>-</a:t>
            </a: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способен направлять свои действия на достижение простой, самостоятельно поставленной цели; знает, с помощью каких средств и в какой последовательности продвигаться к цели;</a:t>
            </a:r>
            <a:endParaRPr lang="ru-RU" sz="1200" dirty="0">
              <a:solidFill>
                <a:schemeClr val="accent5">
                  <a:lumMod val="75000"/>
                </a:schemeClr>
              </a:solidFill>
              <a:latin typeface="Calibri"/>
              <a:ea typeface="Calibri"/>
              <a:cs typeface="Times New Roman"/>
            </a:endParaRPr>
          </a:p>
          <a:p>
            <a:pPr marL="228600" marR="1270" algn="just">
              <a:lnSpc>
                <a:spcPct val="106000"/>
              </a:lnSpc>
              <a:spcBef>
                <a:spcPts val="10"/>
              </a:spcBef>
              <a:spcAft>
                <a:spcPts val="0"/>
              </a:spcAft>
            </a:pPr>
            <a:r>
              <a:rPr lang="ru-RU" sz="1400" dirty="0" smtClean="0">
                <a:solidFill>
                  <a:schemeClr val="accent5">
                    <a:lumMod val="75000"/>
                  </a:schemeClr>
                </a:solidFill>
                <a:latin typeface="Times New Roman"/>
                <a:ea typeface="Times New Roman"/>
                <a:cs typeface="Times New Roman"/>
              </a:rPr>
              <a:t>-   ребёнок </a:t>
            </a:r>
            <a:r>
              <a:rPr lang="ru-RU" sz="1400" dirty="0">
                <a:solidFill>
                  <a:schemeClr val="accent5">
                    <a:lumMod val="75000"/>
                  </a:schemeClr>
                </a:solidFill>
                <a:latin typeface="Times New Roman"/>
                <a:ea typeface="Times New Roman"/>
                <a:cs typeface="Times New Roman"/>
              </a:rPr>
              <a:t>владеет активной речью, использует в общении разные части речи, простые предложения из 4-х слов и более, включенные в общение; может обращаться с вопросами и просьбами</a:t>
            </a:r>
            <a:r>
              <a:rPr lang="ru-RU" sz="1400" dirty="0" smtClean="0">
                <a:solidFill>
                  <a:schemeClr val="accent5">
                    <a:lumMod val="75000"/>
                  </a:schemeClr>
                </a:solidFill>
                <a:latin typeface="Times New Roman"/>
                <a:ea typeface="Times New Roman"/>
                <a:cs typeface="Times New Roman"/>
              </a:rPr>
              <a:t>;</a:t>
            </a:r>
          </a:p>
          <a:p>
            <a:pPr marL="228600" marR="62230">
              <a:lnSpc>
                <a:spcPct val="105000"/>
              </a:lnSpc>
              <a:spcAft>
                <a:spcPts val="0"/>
              </a:spcAft>
              <a:tabLst>
                <a:tab pos="457200" algn="l"/>
              </a:tabLst>
            </a:pPr>
            <a:r>
              <a:rPr lang="ru-RU" sz="1200" dirty="0" smtClean="0">
                <a:solidFill>
                  <a:schemeClr val="accent5">
                    <a:lumMod val="75000"/>
                  </a:schemeClr>
                </a:solidFill>
                <a:latin typeface="Symbol"/>
                <a:ea typeface="Symbol"/>
                <a:cs typeface="Symbol"/>
              </a:rPr>
              <a:t>-</a:t>
            </a:r>
            <a:r>
              <a:rPr lang="ru-RU" sz="12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pitchFamily="18" charset="0"/>
                <a:ea typeface="Times New Roman"/>
                <a:cs typeface="Times New Roman" pitchFamily="18" charset="0"/>
              </a:rPr>
              <a:t>ребёнок проявляет интерес к стихам, сказкам, повторяет отдельные слова и фразы за взрослым; </a:t>
            </a:r>
            <a:endParaRPr lang="ru-RU" sz="1400" dirty="0">
              <a:solidFill>
                <a:schemeClr val="accent5">
                  <a:lumMod val="75000"/>
                </a:schemeClr>
              </a:solidFill>
              <a:latin typeface="Times New Roman" pitchFamily="18" charset="0"/>
              <a:ea typeface="Calibri"/>
              <a:cs typeface="Times New Roman" pitchFamily="18" charset="0"/>
            </a:endParaRPr>
          </a:p>
          <a:p>
            <a:pPr marL="228600" marR="62230">
              <a:lnSpc>
                <a:spcPct val="105000"/>
              </a:lnSpc>
              <a:spcAft>
                <a:spcPts val="0"/>
              </a:spcAft>
              <a:tabLst>
                <a:tab pos="457200" algn="l"/>
              </a:tabLst>
            </a:pPr>
            <a:r>
              <a:rPr lang="ru-RU" sz="1400" dirty="0" smtClean="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рассматривает картинки, показывает и называет предметы, изображенные на них</a:t>
            </a:r>
            <a:r>
              <a:rPr lang="ru-RU" sz="1400" dirty="0" smtClean="0">
                <a:solidFill>
                  <a:schemeClr val="accent5">
                    <a:lumMod val="75000"/>
                  </a:schemeClr>
                </a:solidFill>
                <a:latin typeface="Times New Roman" pitchFamily="18" charset="0"/>
                <a:ea typeface="Times New Roman"/>
                <a:cs typeface="Times New Roman" pitchFamily="18" charset="0"/>
              </a:rPr>
              <a:t>;  </a:t>
            </a:r>
          </a:p>
          <a:p>
            <a:pPr marL="228600" marR="62230">
              <a:lnSpc>
                <a:spcPct val="105000"/>
              </a:lnSpc>
              <a:spcAft>
                <a:spcPts val="0"/>
              </a:spcAft>
              <a:tabLst>
                <a:tab pos="457200" algn="l"/>
              </a:tabLst>
            </a:pPr>
            <a:r>
              <a:rPr lang="ru-RU" sz="1400" dirty="0" smtClean="0">
                <a:solidFill>
                  <a:schemeClr val="accent5">
                    <a:lumMod val="75000"/>
                  </a:schemeClr>
                </a:solidFill>
                <a:latin typeface="Times New Roman" pitchFamily="18" charset="0"/>
                <a:ea typeface="Times New Roman"/>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различает и называет основные цвета, формы предметов, ориентируется в основных пространственных	и	временных отношениях; ребёнок	осуществляет	поисковые	и обследовательские действия; </a:t>
            </a:r>
            <a:endParaRPr lang="ru-RU" sz="1400" dirty="0">
              <a:solidFill>
                <a:schemeClr val="accent5">
                  <a:lumMod val="75000"/>
                </a:schemeClr>
              </a:solidFill>
              <a:latin typeface="Times New Roman" pitchFamily="18" charset="0"/>
              <a:ea typeface="Calibri"/>
              <a:cs typeface="Times New Roman" pitchFamily="18" charset="0"/>
            </a:endParaRPr>
          </a:p>
          <a:p>
            <a:pPr marR="1270" lvl="0" algn="just">
              <a:lnSpc>
                <a:spcPts val="1200"/>
              </a:lnSpc>
              <a:spcAft>
                <a:spcPts val="0"/>
              </a:spcAft>
              <a:tabLst>
                <a:tab pos="1849755" algn="l"/>
                <a:tab pos="2113915" algn="l"/>
                <a:tab pos="3018790" algn="l"/>
                <a:tab pos="4039870" algn="l"/>
                <a:tab pos="4744085" algn="l"/>
                <a:tab pos="5817235" algn="l"/>
                <a:tab pos="6701155" algn="l"/>
              </a:tabLst>
            </a:pPr>
            <a:r>
              <a:rPr lang="ru-RU" sz="1400" dirty="0" smtClean="0">
                <a:solidFill>
                  <a:schemeClr val="accent5">
                    <a:lumMod val="75000"/>
                  </a:schemeClr>
                </a:solidFill>
                <a:latin typeface="Times New Roman" pitchFamily="18" charset="0"/>
                <a:ea typeface="Times New Roman"/>
                <a:cs typeface="Times New Roman" pitchFamily="18" charset="0"/>
              </a:rPr>
              <a:t>    -   ребёнок </a:t>
            </a:r>
            <a:r>
              <a:rPr lang="ru-RU" sz="1400" dirty="0">
                <a:solidFill>
                  <a:schemeClr val="accent5">
                    <a:lumMod val="75000"/>
                  </a:schemeClr>
                </a:solidFill>
                <a:latin typeface="Times New Roman" pitchFamily="18" charset="0"/>
                <a:ea typeface="Times New Roman"/>
                <a:cs typeface="Times New Roman" pitchFamily="18" charset="0"/>
              </a:rPr>
              <a:t>знает основные особенности внешнего облика человека, его деятельности; свое   имя, имена </a:t>
            </a:r>
            <a:r>
              <a:rPr lang="ru-RU" sz="1400" dirty="0" smtClean="0">
                <a:solidFill>
                  <a:schemeClr val="accent5">
                    <a:lumMod val="75000"/>
                  </a:schemeClr>
                </a:solidFill>
                <a:latin typeface="Times New Roman" pitchFamily="18" charset="0"/>
                <a:ea typeface="Times New Roman"/>
                <a:cs typeface="Times New Roman" pitchFamily="18" charset="0"/>
              </a:rPr>
              <a:t>     близких</a:t>
            </a:r>
            <a:r>
              <a:rPr lang="ru-RU" sz="1400" dirty="0">
                <a:solidFill>
                  <a:schemeClr val="accent5">
                    <a:lumMod val="75000"/>
                  </a:schemeClr>
                </a:solidFill>
                <a:latin typeface="Times New Roman" pitchFamily="18" charset="0"/>
                <a:ea typeface="Times New Roman"/>
                <a:cs typeface="Times New Roman" pitchFamily="18" charset="0"/>
              </a:rPr>
              <a:t>; демонстрирует первоначальные представления о населенном пункте, в котором живет (город, </a:t>
            </a:r>
            <a:r>
              <a:rPr lang="ru-RU" sz="1400" dirty="0" smtClean="0">
                <a:solidFill>
                  <a:schemeClr val="accent5">
                    <a:lumMod val="75000"/>
                  </a:schemeClr>
                </a:solidFill>
                <a:latin typeface="Times New Roman" pitchFamily="18" charset="0"/>
                <a:ea typeface="Times New Roman"/>
                <a:cs typeface="Times New Roman" pitchFamily="18" charset="0"/>
              </a:rPr>
              <a:t> село </a:t>
            </a:r>
            <a:r>
              <a:rPr lang="ru-RU" sz="1400" dirty="0">
                <a:solidFill>
                  <a:schemeClr val="accent5">
                    <a:lumMod val="75000"/>
                  </a:schemeClr>
                </a:solidFill>
                <a:latin typeface="Times New Roman" pitchFamily="18" charset="0"/>
                <a:ea typeface="Times New Roman"/>
                <a:cs typeface="Times New Roman" pitchFamily="18" charset="0"/>
              </a:rPr>
              <a:t>и так далее);</a:t>
            </a:r>
            <a:endParaRPr lang="ru-RU" sz="1400" dirty="0">
              <a:solidFill>
                <a:schemeClr val="accent5">
                  <a:lumMod val="75000"/>
                </a:schemeClr>
              </a:solidFill>
              <a:latin typeface="Times New Roman" pitchFamily="18" charset="0"/>
              <a:ea typeface="Calibri"/>
              <a:cs typeface="Times New Roman" pitchFamily="18" charset="0"/>
            </a:endParaRPr>
          </a:p>
          <a:p>
            <a:pPr marL="450215" indent="-228600" algn="just">
              <a:lnSpc>
                <a:spcPts val="1200"/>
              </a:lnSpc>
              <a:spcAft>
                <a:spcPts val="0"/>
              </a:spcAft>
            </a:pPr>
            <a:r>
              <a:rPr lang="ru-RU" sz="1400" dirty="0" smtClean="0">
                <a:solidFill>
                  <a:schemeClr val="accent5">
                    <a:lumMod val="75000"/>
                  </a:schemeClr>
                </a:solidFill>
                <a:latin typeface="Times New Roman"/>
                <a:ea typeface="Times New Roman"/>
                <a:cs typeface="Times New Roman"/>
              </a:rPr>
              <a:t>   -ребёнок </a:t>
            </a:r>
            <a:r>
              <a:rPr lang="ru-RU" sz="1400" dirty="0">
                <a:solidFill>
                  <a:schemeClr val="accent5">
                    <a:lumMod val="75000"/>
                  </a:schemeClr>
                </a:solidFill>
                <a:latin typeface="Times New Roman"/>
                <a:ea typeface="Times New Roman"/>
                <a:cs typeface="Times New Roman"/>
              </a:rPr>
              <a:t>имеет представления об объектах живой и неживой природы ближайшего окружения и их особенностях, проявляет положительное отношение и интерес к взаимодействию с природой, наблюдает за явлениями природы, старается не причинять вред живым объектам;</a:t>
            </a:r>
            <a:endParaRPr lang="ru-RU" sz="1200" dirty="0">
              <a:solidFill>
                <a:schemeClr val="accent5">
                  <a:lumMod val="75000"/>
                </a:schemeClr>
              </a:solidFill>
              <a:latin typeface="Calibri"/>
              <a:ea typeface="Calibri"/>
              <a:cs typeface="Times New Roman"/>
            </a:endParaRPr>
          </a:p>
          <a:p>
            <a:pPr marL="457200" marR="1270" indent="-228600" algn="just">
              <a:lnSpc>
                <a:spcPct val="106000"/>
              </a:lnSpc>
              <a:spcBef>
                <a:spcPts val="10"/>
              </a:spcBef>
              <a:spcAft>
                <a:spcPts val="0"/>
              </a:spcAft>
              <a:buFont typeface="Symbol"/>
              <a:buChar char="·"/>
            </a:pPr>
            <a:endParaRPr lang="ru-RU" sz="1400" dirty="0">
              <a:latin typeface="Times New Roman" pitchFamily="18" charset="0"/>
              <a:ea typeface="Calibri"/>
              <a:cs typeface="Times New Roman" pitchFamily="18" charset="0"/>
            </a:endParaRPr>
          </a:p>
          <a:p>
            <a:endParaRPr lang="ru-RU" sz="1400" i="1" dirty="0" smtClean="0">
              <a:solidFill>
                <a:srgbClr val="000000"/>
              </a:solidFill>
              <a:latin typeface="Times New Roman" pitchFamily="18" charset="0"/>
              <a:ea typeface="Times New Roman"/>
              <a:cs typeface="Times New Roman" pitchFamily="18" charset="0"/>
            </a:endParaRPr>
          </a:p>
          <a:p>
            <a:pPr marL="635" indent="448945" algn="just">
              <a:lnSpc>
                <a:spcPct val="98000"/>
              </a:lnSpc>
              <a:spcAft>
                <a:spcPts val="0"/>
              </a:spcAft>
              <a:tabLst>
                <a:tab pos="2065655" algn="l"/>
                <a:tab pos="2378075" algn="l"/>
                <a:tab pos="3185160" algn="l"/>
                <a:tab pos="4514850" algn="l"/>
              </a:tabLst>
            </a:pPr>
            <a:endParaRPr lang="ru-RU" sz="1400" dirty="0">
              <a:effectLst/>
              <a:latin typeface="Calibri"/>
              <a:ea typeface="Calibri"/>
              <a:cs typeface="Times New Roman"/>
            </a:endParaRPr>
          </a:p>
        </p:txBody>
      </p:sp>
    </p:spTree>
    <p:extLst>
      <p:ext uri="{BB962C8B-B14F-4D97-AF65-F5344CB8AC3E}">
        <p14:creationId xmlns:p14="http://schemas.microsoft.com/office/powerpoint/2010/main" val="112581660"/>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92696"/>
            <a:ext cx="8280920" cy="5398594"/>
          </a:xfrm>
          <a:prstGeom prst="rect">
            <a:avLst/>
          </a:prstGeom>
        </p:spPr>
        <p:txBody>
          <a:bodyPr wrap="square">
            <a:spAutoFit/>
          </a:bodyPr>
          <a:lstStyle/>
          <a:p>
            <a:pPr marL="450215" indent="-228600">
              <a:lnSpc>
                <a:spcPts val="1200"/>
              </a:lnSpc>
              <a:spcAft>
                <a:spcPts val="0"/>
              </a:spcAft>
            </a:pPr>
            <a:r>
              <a:rPr lang="ru-RU" sz="1400" dirty="0" smtClean="0">
                <a:solidFill>
                  <a:srgbClr val="000000"/>
                </a:solidFill>
                <a:latin typeface="Times New Roman" pitchFamily="18" charset="0"/>
                <a:ea typeface="Times New Roman"/>
                <a:cs typeface="Times New Roman" pitchFamily="18" charset="0"/>
              </a:rPr>
              <a:t> </a:t>
            </a:r>
            <a:r>
              <a:rPr lang="ru-RU" sz="1400" dirty="0" smtClean="0">
                <a:solidFill>
                  <a:schemeClr val="accent5">
                    <a:lumMod val="75000"/>
                  </a:schemeClr>
                </a:solidFill>
                <a:latin typeface="Times New Roman" pitchFamily="18" charset="0"/>
                <a:ea typeface="Times New Roman"/>
                <a:cs typeface="Times New Roman" pitchFamily="18" charset="0"/>
              </a:rPr>
              <a:t>-ребёнок </a:t>
            </a:r>
            <a:r>
              <a:rPr lang="ru-RU" sz="1400" dirty="0">
                <a:solidFill>
                  <a:schemeClr val="accent5">
                    <a:lumMod val="75000"/>
                  </a:schemeClr>
                </a:solidFill>
                <a:latin typeface="Times New Roman" pitchFamily="18" charset="0"/>
                <a:ea typeface="Times New Roman"/>
                <a:cs typeface="Times New Roman" pitchFamily="18" charset="0"/>
              </a:rPr>
              <a:t>с удовольствием слушает музыку, подпевает, выполняет простые танцевальные движения;</a:t>
            </a:r>
            <a:endParaRPr lang="ru-RU" sz="1400" dirty="0">
              <a:solidFill>
                <a:schemeClr val="accent5">
                  <a:lumMod val="75000"/>
                </a:schemeClr>
              </a:solidFill>
              <a:latin typeface="Times New Roman" pitchFamily="18" charset="0"/>
              <a:ea typeface="Calibri"/>
              <a:cs typeface="Times New Roman" pitchFamily="18" charset="0"/>
            </a:endParaRPr>
          </a:p>
          <a:p>
            <a:pPr>
              <a:lnSpc>
                <a:spcPts val="1200"/>
              </a:lnSpc>
              <a:spcAft>
                <a:spcPts val="0"/>
              </a:spcAft>
              <a:tabLst>
                <a:tab pos="228600" algn="l"/>
              </a:tabLst>
            </a:pPr>
            <a:r>
              <a:rPr lang="ru-RU" sz="1400" dirty="0">
                <a:solidFill>
                  <a:schemeClr val="accent5">
                    <a:lumMod val="75000"/>
                  </a:schemeClr>
                </a:solidFill>
                <a:latin typeface="Times New Roman" pitchFamily="18" charset="0"/>
                <a:ea typeface="Symbol"/>
                <a:cs typeface="Times New Roman" pitchFamily="18" charset="0"/>
              </a:rPr>
              <a:t>·</a:t>
            </a:r>
            <a:r>
              <a:rPr lang="ru-RU" sz="1400" dirty="0">
                <a:solidFill>
                  <a:schemeClr val="accent5">
                    <a:lumMod val="75000"/>
                  </a:schemeClr>
                </a:solidFill>
                <a:latin typeface="Times New Roman" pitchFamily="18" charset="0"/>
                <a:ea typeface="Times New Roman"/>
                <a:cs typeface="Times New Roman" pitchFamily="18" charset="0"/>
              </a:rPr>
              <a:t>ребёнок эмоционально откликается на красоту природы и произведения искусства;</a:t>
            </a:r>
            <a:endParaRPr lang="ru-RU" sz="1400" dirty="0">
              <a:solidFill>
                <a:schemeClr val="accent5">
                  <a:lumMod val="75000"/>
                </a:schemeClr>
              </a:solidFill>
              <a:latin typeface="Times New Roman" pitchFamily="18" charset="0"/>
              <a:ea typeface="Calibri"/>
              <a:cs typeface="Times New Roman" pitchFamily="18" charset="0"/>
            </a:endParaRPr>
          </a:p>
          <a:p>
            <a:pPr marL="450215" indent="-228600" algn="just">
              <a:lnSpc>
                <a:spcPts val="1200"/>
              </a:lnSpc>
              <a:spcAft>
                <a:spcPts val="0"/>
              </a:spcAft>
              <a:tabLst>
                <a:tab pos="958215" algn="l"/>
                <a:tab pos="1805940" algn="l"/>
                <a:tab pos="2489835" algn="l"/>
                <a:tab pos="3800475" algn="l"/>
                <a:tab pos="4876800" algn="l"/>
                <a:tab pos="5541010" algn="l"/>
                <a:tab pos="6472555" algn="l"/>
              </a:tabLst>
            </a:pPr>
            <a:r>
              <a:rPr lang="ru-RU" sz="1400" dirty="0">
                <a:solidFill>
                  <a:schemeClr val="accent5">
                    <a:lumMod val="75000"/>
                  </a:schemeClr>
                </a:solidFill>
                <a:latin typeface="Times New Roman" pitchFamily="18" charset="0"/>
                <a:ea typeface="Symbol"/>
                <a:cs typeface="Times New Roman" pitchFamily="18" charset="0"/>
              </a:rPr>
              <a:t> </a:t>
            </a:r>
            <a:r>
              <a:rPr lang="ru-RU" sz="1400" dirty="0" smtClean="0">
                <a:solidFill>
                  <a:schemeClr val="accent5">
                    <a:lumMod val="75000"/>
                  </a:schemeClr>
                </a:solidFill>
                <a:latin typeface="Times New Roman" pitchFamily="18" charset="0"/>
                <a:ea typeface="Calibri"/>
                <a:cs typeface="Times New Roman" pitchFamily="18" charset="0"/>
              </a:rPr>
              <a:t>  -ребёнок осваивает</a:t>
            </a:r>
            <a:r>
              <a:rPr lang="ru-RU" sz="1400" dirty="0">
                <a:solidFill>
                  <a:schemeClr val="accent5">
                    <a:lumMod val="75000"/>
                  </a:schemeClr>
                </a:solidFill>
                <a:latin typeface="Times New Roman" pitchFamily="18" charset="0"/>
                <a:ea typeface="Calibri"/>
                <a:cs typeface="Times New Roman" pitchFamily="18" charset="0"/>
              </a:rPr>
              <a:t>	основы	изобразительной	</a:t>
            </a:r>
            <a:r>
              <a:rPr lang="ru-RU" sz="1400" dirty="0" smtClean="0">
                <a:solidFill>
                  <a:schemeClr val="accent5">
                    <a:lumMod val="75000"/>
                  </a:schemeClr>
                </a:solidFill>
                <a:latin typeface="Times New Roman" pitchFamily="18" charset="0"/>
                <a:ea typeface="Calibri"/>
                <a:cs typeface="Times New Roman" pitchFamily="18" charset="0"/>
              </a:rPr>
              <a:t>деятельности  </a:t>
            </a:r>
            <a:r>
              <a:rPr lang="ru-RU" sz="1400" dirty="0">
                <a:solidFill>
                  <a:schemeClr val="accent5">
                    <a:lumMod val="75000"/>
                  </a:schemeClr>
                </a:solidFill>
                <a:latin typeface="Times New Roman" pitchFamily="18" charset="0"/>
                <a:ea typeface="Calibri"/>
                <a:cs typeface="Times New Roman" pitchFamily="18" charset="0"/>
              </a:rPr>
              <a:t>(лепка,	рисование)	и конструирования: может выполнять уже довольно сложные постройки (гараж, дорогу к нему, забор) и играть с ними; рисует дорожки, дождик, шарики; лепит палочки, колечки, лепешки;</a:t>
            </a:r>
          </a:p>
          <a:p>
            <a:pPr marL="450215" indent="-228600">
              <a:lnSpc>
                <a:spcPts val="1200"/>
              </a:lnSpc>
              <a:spcAft>
                <a:spcPts val="0"/>
              </a:spcAft>
            </a:pPr>
            <a:r>
              <a:rPr lang="ru-RU" sz="1400" dirty="0" smtClean="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активно действует с окружающими его предметами, знает названия, свойства и назначение многих предметов, находящихся в его повседневном обиходе;</a:t>
            </a:r>
            <a:endParaRPr lang="ru-RU" sz="1400" dirty="0">
              <a:solidFill>
                <a:schemeClr val="accent5">
                  <a:lumMod val="75000"/>
                </a:schemeClr>
              </a:solidFill>
              <a:latin typeface="Times New Roman" pitchFamily="18" charset="0"/>
              <a:ea typeface="Calibri"/>
              <a:cs typeface="Times New Roman" pitchFamily="18" charset="0"/>
            </a:endParaRPr>
          </a:p>
          <a:p>
            <a:pPr marL="450215" indent="-228600" algn="just">
              <a:lnSpc>
                <a:spcPts val="1200"/>
              </a:lnSpc>
              <a:spcAft>
                <a:spcPts val="0"/>
              </a:spcAft>
            </a:pPr>
            <a:r>
              <a:rPr lang="ru-RU" sz="1400" dirty="0" smtClean="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Symbol"/>
                <a:cs typeface="Times New Roman" pitchFamily="18" charset="0"/>
              </a:rPr>
              <a:t>	</a:t>
            </a:r>
            <a:r>
              <a:rPr lang="ru-RU" sz="1400" dirty="0">
                <a:solidFill>
                  <a:schemeClr val="accent5">
                    <a:lumMod val="75000"/>
                  </a:schemeClr>
                </a:solidFill>
                <a:latin typeface="Times New Roman" pitchFamily="18" charset="0"/>
                <a:ea typeface="Times New Roman"/>
                <a:cs typeface="Times New Roman" pitchFamily="18" charset="0"/>
              </a:rPr>
              <a:t>ребёнок в играх отображает действия окружающих («готовит обед», «ухаживает за больным» и другое), воспроизводит не только их последовательность и взаимосвязь, но и социальные отношения (ласково обращается с куклой, делает ей замечания), заранее определяет цель («Я буду лечить куклу»).</a:t>
            </a:r>
            <a:endParaRPr lang="ru-RU" sz="1400" dirty="0">
              <a:solidFill>
                <a:schemeClr val="accent5">
                  <a:lumMod val="75000"/>
                </a:schemeClr>
              </a:solidFill>
              <a:latin typeface="Times New Roman" pitchFamily="18" charset="0"/>
              <a:ea typeface="Calibri"/>
              <a:cs typeface="Times New Roman" pitchFamily="18" charset="0"/>
            </a:endParaRPr>
          </a:p>
          <a:p>
            <a:pPr marL="2070735" marR="140335" indent="-1605280">
              <a:lnSpc>
                <a:spcPct val="98000"/>
              </a:lnSpc>
              <a:spcAft>
                <a:spcPts val="0"/>
              </a:spcAft>
            </a:pPr>
            <a:r>
              <a:rPr lang="ru-RU" sz="1400" b="1" dirty="0">
                <a:solidFill>
                  <a:schemeClr val="accent5">
                    <a:lumMod val="75000"/>
                  </a:schemeClr>
                </a:solidFill>
                <a:latin typeface="FIYJB+Times New Roman Ïîëóæèðíû"/>
                <a:ea typeface="FIYJB+Times New Roman Ïîëóæèðíû"/>
                <a:cs typeface="FIYJB+Times New Roman Ïîëóæèðíû"/>
              </a:rPr>
              <a:t>Планируемые результаты на этапе завершения освоения программы (к концу дошкольного возраста)</a:t>
            </a:r>
            <a:r>
              <a:rPr lang="ru-RU" sz="1400" dirty="0">
                <a:solidFill>
                  <a:schemeClr val="accent5">
                    <a:lumMod val="75000"/>
                  </a:schemeClr>
                </a:solidFill>
                <a:latin typeface="Times New Roman"/>
                <a:ea typeface="Calibri"/>
                <a:cs typeface="Times New Roman"/>
              </a:rPr>
              <a:t> в т. ч. для детей с ООП</a:t>
            </a:r>
            <a:r>
              <a:rPr lang="ru-RU" sz="1400" dirty="0">
                <a:solidFill>
                  <a:schemeClr val="accent5">
                    <a:lumMod val="75000"/>
                  </a:schemeClr>
                </a:solidFill>
                <a:latin typeface="FIYJB+Times New Roman Ïîëóæèðíû"/>
                <a:ea typeface="FIYJB+Times New Roman Ïîëóæèðíû"/>
                <a:cs typeface="FIYJB+Times New Roman Ïîëóæèðíû"/>
              </a:rPr>
              <a:t> </a:t>
            </a:r>
            <a:r>
              <a:rPr lang="ru-RU" sz="1400" b="1" dirty="0">
                <a:solidFill>
                  <a:schemeClr val="accent5">
                    <a:lumMod val="75000"/>
                  </a:schemeClr>
                </a:solidFill>
                <a:latin typeface="FIYJB+Times New Roman Ïîëóæèðíû"/>
                <a:ea typeface="FIYJB+Times New Roman Ïîëóæèðíû"/>
                <a:cs typeface="FIYJB+Times New Roman Ïîëóæèðíû"/>
              </a:rPr>
              <a:t>:</a:t>
            </a:r>
            <a:endParaRPr lang="ru-RU" sz="1200" dirty="0">
              <a:solidFill>
                <a:schemeClr val="accent5">
                  <a:lumMod val="75000"/>
                </a:schemeClr>
              </a:solidFill>
              <a:latin typeface="Calibri"/>
              <a:ea typeface="Calibri"/>
              <a:cs typeface="Times New Roman"/>
            </a:endParaRPr>
          </a:p>
          <a:p>
            <a:pPr marL="342900" lvl="0" indent="-342900">
              <a:lnSpc>
                <a:spcPct val="98000"/>
              </a:lnSpc>
              <a:spcAft>
                <a:spcPts val="0"/>
              </a:spcAft>
              <a:buFont typeface="Symbol"/>
              <a:buChar char=""/>
            </a:pPr>
            <a:r>
              <a:rPr lang="ru-RU" sz="1400" dirty="0">
                <a:solidFill>
                  <a:schemeClr val="accent5">
                    <a:lumMod val="75000"/>
                  </a:schemeClr>
                </a:solidFill>
                <a:latin typeface="Times New Roman"/>
                <a:ea typeface="Times New Roman"/>
                <a:cs typeface="Times New Roman"/>
              </a:rPr>
              <a:t>у ребёнка сформированы основные психофизические и нравственно-волевые качества;</a:t>
            </a:r>
            <a:endParaRPr lang="ru-RU" sz="1200" dirty="0">
              <a:solidFill>
                <a:schemeClr val="accent5">
                  <a:lumMod val="75000"/>
                </a:schemeClr>
              </a:solidFill>
              <a:latin typeface="Calibri"/>
              <a:ea typeface="Calibri"/>
              <a:cs typeface="Times New Roman"/>
            </a:endParaRPr>
          </a:p>
          <a:p>
            <a:pPr marL="270510" indent="-228600">
              <a:lnSpc>
                <a:spcPct val="106000"/>
              </a:lnSpc>
              <a:spcBef>
                <a:spcPts val="205"/>
              </a:spcBef>
              <a:spcAft>
                <a:spcPts val="0"/>
              </a:spcAft>
            </a:pP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владеет основными движениями и элементами спортивных игр, может </a:t>
            </a:r>
            <a:endParaRPr lang="ru-RU" sz="1200" dirty="0">
              <a:solidFill>
                <a:schemeClr val="accent5">
                  <a:lumMod val="75000"/>
                </a:schemeClr>
              </a:solidFill>
              <a:latin typeface="Calibri"/>
              <a:ea typeface="Calibri"/>
              <a:cs typeface="Times New Roman"/>
            </a:endParaRPr>
          </a:p>
          <a:p>
            <a:pPr marL="270510">
              <a:lnSpc>
                <a:spcPct val="106000"/>
              </a:lnSpc>
              <a:spcBef>
                <a:spcPts val="205"/>
              </a:spcBef>
              <a:spcAft>
                <a:spcPts val="0"/>
              </a:spcAft>
            </a:pPr>
            <a:r>
              <a:rPr lang="ru-RU" sz="1400" dirty="0">
                <a:solidFill>
                  <a:schemeClr val="accent5">
                    <a:lumMod val="75000"/>
                  </a:schemeClr>
                </a:solidFill>
                <a:latin typeface="Times New Roman"/>
                <a:ea typeface="Times New Roman"/>
                <a:cs typeface="Times New Roman"/>
              </a:rPr>
              <a:t>контролировать свои движение и управлять ими;</a:t>
            </a:r>
            <a:endParaRPr lang="ru-RU" sz="1200" dirty="0">
              <a:solidFill>
                <a:schemeClr val="accent5">
                  <a:lumMod val="75000"/>
                </a:schemeClr>
              </a:solidFill>
              <a:latin typeface="Calibri"/>
              <a:ea typeface="Calibri"/>
              <a:cs typeface="Times New Roman"/>
            </a:endParaRPr>
          </a:p>
          <a:p>
            <a:pPr marL="270510">
              <a:lnSpc>
                <a:spcPct val="115000"/>
              </a:lnSpc>
              <a:spcAft>
                <a:spcPts val="0"/>
              </a:spcAft>
              <a:tabLst>
                <a:tab pos="457200" algn="l"/>
              </a:tabLst>
            </a:pP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соблюдает элементарные правила здорового образа жизни и личной гигиены;</a:t>
            </a:r>
            <a:endParaRPr lang="ru-RU" sz="1200" dirty="0">
              <a:solidFill>
                <a:schemeClr val="accent5">
                  <a:lumMod val="75000"/>
                </a:schemeClr>
              </a:solidFill>
              <a:latin typeface="Calibri"/>
              <a:ea typeface="Calibri"/>
              <a:cs typeface="Times New Roman"/>
            </a:endParaRPr>
          </a:p>
          <a:p>
            <a:pPr marL="270510" indent="-228600" algn="just">
              <a:lnSpc>
                <a:spcPct val="105000"/>
              </a:lnSpc>
              <a:spcBef>
                <a:spcPts val="100"/>
              </a:spcBef>
              <a:spcAft>
                <a:spcPts val="0"/>
              </a:spcAft>
            </a:pP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результативно выполняет физические упражнения (общеразвивающие, основные движения, спортивные), участвует в туристских пеших прогулках, осваивает простейшие туристские навыки, ориентируется на местности;</a:t>
            </a:r>
            <a:endParaRPr lang="ru-RU" sz="1200" dirty="0">
              <a:solidFill>
                <a:schemeClr val="accent5">
                  <a:lumMod val="75000"/>
                </a:schemeClr>
              </a:solidFill>
              <a:latin typeface="Calibri"/>
              <a:ea typeface="Calibri"/>
              <a:cs typeface="Times New Roman"/>
            </a:endParaRPr>
          </a:p>
          <a:p>
            <a:pPr marL="270510" indent="-228600" algn="just">
              <a:lnSpc>
                <a:spcPct val="105000"/>
              </a:lnSpc>
              <a:spcBef>
                <a:spcPts val="20"/>
              </a:spcBef>
              <a:spcAft>
                <a:spcPts val="0"/>
              </a:spcAft>
            </a:pP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проявляет элементы творчества в двигательной деятельности; ребёнок проявляет нравственно-волевые качества, самоконтроль и может осуществлять анализ своей двигательной деятельности;</a:t>
            </a:r>
            <a:endParaRPr lang="ru-RU" sz="1200" dirty="0">
              <a:solidFill>
                <a:schemeClr val="accent5">
                  <a:lumMod val="75000"/>
                </a:schemeClr>
              </a:solidFill>
              <a:latin typeface="Calibri"/>
              <a:ea typeface="Calibri"/>
              <a:cs typeface="Times New Roman"/>
            </a:endParaRPr>
          </a:p>
          <a:p>
            <a:pPr marL="228600" indent="-228600">
              <a:lnSpc>
                <a:spcPct val="105000"/>
              </a:lnSpc>
              <a:spcAft>
                <a:spcPts val="0"/>
              </a:spcAft>
            </a:pPr>
            <a:r>
              <a:rPr lang="ru-RU" sz="1400" dirty="0">
                <a:solidFill>
                  <a:schemeClr val="accent5">
                    <a:lumMod val="75000"/>
                  </a:schemeClr>
                </a:solidFill>
                <a:latin typeface="Symbol"/>
                <a:ea typeface="Symbol"/>
                <a:cs typeface="Symbol"/>
              </a:rPr>
              <a:t>·	</a:t>
            </a:r>
            <a:r>
              <a:rPr lang="ru-RU" sz="1400" dirty="0">
                <a:solidFill>
                  <a:schemeClr val="accent5">
                    <a:lumMod val="75000"/>
                  </a:schemeClr>
                </a:solidFill>
                <a:latin typeface="Times New Roman"/>
                <a:ea typeface="Times New Roman"/>
                <a:cs typeface="Times New Roman"/>
              </a:rPr>
              <a:t>ребёнок проявляет духовно-нравственные качества и основы патриотизма в ходе занятий физической культурой и ознакомлением с достижениями российского спорта;</a:t>
            </a:r>
            <a:endParaRPr lang="ru-RU" sz="1200" dirty="0">
              <a:solidFill>
                <a:schemeClr val="accent5">
                  <a:lumMod val="75000"/>
                </a:schemeClr>
              </a:solidFill>
              <a:latin typeface="Calibri"/>
              <a:ea typeface="Calibri"/>
              <a:cs typeface="Times New Roman"/>
            </a:endParaRPr>
          </a:p>
          <a:p>
            <a:pPr marL="450215" indent="450215" algn="just">
              <a:lnSpc>
                <a:spcPct val="115000"/>
              </a:lnSpc>
              <a:spcAft>
                <a:spcPts val="0"/>
              </a:spcAft>
            </a:pPr>
            <a:r>
              <a:rPr lang="ru-RU" sz="1400" dirty="0">
                <a:latin typeface="Times New Roman" pitchFamily="18" charset="0"/>
                <a:ea typeface="Calibri"/>
                <a:cs typeface="Times New Roman" pitchFamily="18" charset="0"/>
              </a:rPr>
              <a:t> </a:t>
            </a:r>
            <a:endParaRPr lang="ru-RU" sz="1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858783941"/>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683</TotalTime>
  <Words>921</Words>
  <Application>Microsoft Office PowerPoint</Application>
  <PresentationFormat>Экран (4:3)</PresentationFormat>
  <Paragraphs>142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Солнцестояние</vt:lpstr>
      <vt:lpstr>ПРЕЗЕНТАЦИЯ ОБРАЗОВАТЕЛЬНОЙ ПРОГРАММЫ </vt:lpstr>
      <vt:lpstr>Возрастные и иные категории детей, на которых ориентирована Программа Организации, в том числе категории детей с ограниченными возможностями здоровья. Используемые  примерные программы.</vt:lpstr>
      <vt:lpstr>Презентация PowerPoint</vt:lpstr>
      <vt:lpstr>Программа направлена на всестороннее развитие ребенка младенческого, раннего и дошкольного возраста в адекватных его возрасту видах детской деятельности; формирование социокультурной среды, направленной на развитие общей культуры, физических, интеллектуальных, нравственных, эстетических и личностных качеств, формирование предпосылок учебной деятельности, сохранение и укрепление здоровья детей дошкольного возраста; осуществление квалифицированной коррекции на создание развивающей образовательной среды, которая представляет собой систему условий социализации и индивидуализации детей.  Программа направлена на создание условий развития ребёнка, открывающих возможности для его позитивной социализации, его личностного развития, развития инициативы и творческих способностей на основе сотрудничества со взрослыми и сверстниками и соответствующими возрасту видами деятельности (игры, познавательной и исследовательской деятельности, в форме творческой активности, обеспечивающей художественно – эстетическое развитие ребёнка); на создание развивающей образовательной среды, которая представляет собой систему условий социализации и индивидуализации детей.   Содержание Программы обеспечивает развитие личности, мотивации и способностей детей в различных видах деятельности и охватывает следующие направления развития и образования детей (образовательные области): социально-коммуникативное развитие; познавательное развитие; художественно-эстетическое развитие; физическое развитие.  Программа включает три основных раздела: целевой, содержательный и организационный. </vt:lpstr>
      <vt:lpstr>    Целевой  раздел  Включает в себя пояснительную записку , цели, задачи, принципы и подходы к ее формированию; планируемые результаты освоения Программы в  раннем, дошкольном возрастах, а также на этапе завершения освоения Программы; характеристики особенностей развития детей  раннего и дошкольного возрастов, подходы к педагогической диагностике планируемых результатов. В соответствии с п. 1.5. ФГОС ДО Программа направлена на достижение следующих целей: повышение социального статуса дошкольного образования; обеспечение государством равенства возможностей для каждого ребенка в получении качественного дошкольного образования;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 их структуре и результатам их освоения; сохранение единства образовательного пространства Российской Федерации относительно уровня дошкольного образования. Цель Программы (в соответствии с ФОП ДО  п.14.1) -разностороннее развитие ребёнка в период дошкольного детства с учётом возрастных     индивидуальных  особенностей     на основе     духовно-нравственных ценностей российского народа, исторических и национально-культурных традиций.  Цель программы достигается через решение следующих задач (ФОП ДО п. 14.2):       1. Обеспечение единых для Российской Федерации содержания ДО и планируемых результатов освоения образовательной программы ДО;    </vt:lpstr>
      <vt:lpstr>  -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Содержательный раздел   Представляет общее содержание Программы, обеспечивающее полноценное развитие личности детей. Программа определяет содержательные линии образовательной деятельности, реализуемые по     основным направлениям     развития детей дошкольного возраста (социально-коммуникативного, познавательного, речевого, художественно-эстетического, физического развития). В каждой образовательной области сформулированы задачи и содержание образовательной                                                  деятельности, предусмотренное для освоения в каждой возрастной группе детей в возрасте от двух лет  до семи-восьми лет. Представлены задачи воспитания, направленные на приобщение детей к ценностям российского народа, формирование у них ценностного отношения к окружающему миру.   Программа состоит из обязательной части и части, формируемой участниками образовательных отношений (вариативная часть).          Обязательная часть Программы отражает комплексность подхода, обеспечивая развитие детей во всех пяти образовательных областях.     Обязательная часть разработана на основе примерной основной общеобразовательной программы дошкольного образования «От рождения до школы» (Н.Е.Веракса, Т.С.Комарова, М.А.Васильева)  с учётом используемой вариативной программы: Образовательная программа дошкольного образования «самоцвет»: младенческий, ранний возраст, дошкольный возраст - Екатеринбург: ГАОУ ДПО СО «ИРО», 2019. -301 с.; Толстикова О.В., Трофимова О.А. Дягилева Н.В, Закревская О.В. И др.          Вариативная часть отражает воспитание любви к малой Родине, родному краю осознание его многонациональности, многоаспектности, формирование      общей культуры личности с учетом этнокультурной составляющей образования, формирование духовно-нравственного отношения и чувства сопричастности к родному дому, семье, детскому саду, селу, родному краю, культурному наследию своего народа, формирование бережного отношения к родной природе, окружающему миру, формирование начал культуры здо­рового образа жизни на основе национально-культурных традиций. </vt:lpstr>
      <vt:lpstr>   </vt:lpstr>
      <vt:lpstr>               Способы и направления поддержки детской инициативы:  В соответствии с п.25 стр.139 ФОП ДО детская инициатива проявляется в свободной самостоятельной деятельности детей, основанной на детских интересах и предпочтениях.   Для поддержки детской инициативы педагог должен учитывать следующие условия: 1) уделять внимание развитию детского интереса к окружающему миру, поощрять желание ребенка получать новые знания и умения, осуществлять деятельностные пробы в соответствии со своими интересами, задавать познавательные вопросы; 2) организовывать ситуации, способствующие активизации личного опыта ребенка в деятельности, побуждающие детей к применению знаний, умений при выборе способов деятельности; 3) расширять и усложнять в соответствии с возможностями и особенностями развития детей область задач, которые ребенок способен и желает решить самостоятельно, уделять внимание таким задачам, которые способствуют активизации у ребенка творчества, сообразительности, поиска новых подходов; 4) поощрять проявление детской инициативы в течение всего дня пребывания ребенка в ДОО, используя приемы поддержки, одобрения, похвалы; 5) создавать условия для развития произвольности в деятельности, использовать игры и упражнения, направленные на тренировку волевых усилий, поддержку готовности и желания ребенка преодолевать трудности, доводить деятельность до результата; 6) поощрять и поддерживать желание детей получить результат деятельности, обращать внимание на важность стремления к качественному результату, подсказывать ребенку, проявляющему небрежность и равнодушие к результату, как можно довести дело до конца, какие приемы можно использовать, чтобы проверить качество своего результата; 7) внимательно наблюдать за процессом самостоятельной деятельности детей, в случае необходимости оказывать детям помощь, но стремиться к ее дозированию. Если ребенок испытывает сложности при решении уже знакомой ему задачи, когда изменилась обстановка или иные условия деятельности, то целесообразно и достаточно использовать приемы наводящих вопросов, активизировать собственную активность и смекалку ребенка, намекнуть, посоветовать вспомнить, как он действовал в аналогичном случае; 8) поддерживать у детей чувство гордости и радости от успешных самостоятельных действий, подчеркивать рост возможностей и достижений каждого ребенка, побуждать к проявлению инициативы и творчества через использование приемов похвалы, одобрения, восхищения. </vt:lpstr>
      <vt:lpstr>Для поддержки детской инициативы педагогу рекомендуется использовать ряд способов и приемов. 1) Не следует сразу помогать ребенку, если он испытывает затруднения решения задачи, важно побуждать его к самостоятельному решению, подбадривать и поощрять попытки найти решение. В случае необходимости оказания помощи ребенку, педагог сначала стремится к ее минимизации: лучше дать совет, задать наводящие вопросы, активизировать имеющийся у ребенка прошлый опыт. 2) У ребенка всегда должна быть возможность самостоятельного решения поставленных задач. При этом педагог помогает детям искать разные варианты решения одной задачи, поощряет активность детей в поиске, принимает любые предположения детей, связанные с решением задачи, поддерживает инициативу и творческие решения, а также обязательно акцентирует внимание детей на качестве результата, их достижениях, одобряет и хвалит за результат, вызывает у них чувство радости и гордости от успешных самостоятельных, инициативных действий. 3) Особое внимание педагог уделяет общению с ребенком в период проявления кризиса семи лет: характерные для ребенка изменения в поведении и деятельности становятся поводом для смены стиля общения с ребенком. Важно уделять внимание ребенку, уважать его интересы, стремления, инициативы в познании, активно поддерживать стремление к самостоятельности. Дети седьмого года жизни очень чувствительны к мнению взрослых. Необходимо поддерживать у них ощущение своего взросления, вселять уверенность в своих силах. 4) Педагог может акцентировать внимание на освоении ребенком универсальных умений организации своей деятельности и формировании у него основ целеполагания: поставить цель (или принять ее от педагога), обдумать способы ее достижения, осуществить свой замысел, оценить полученный результат с позиции цели.  5) Создание творческих ситуаций в игровой, музыкальной, изобразительной деятельности и театрализации, в ручном труде также способствует развитию самостоятельности у детей. Сочетание увлекательной творческой деятельности и необходимости решения задачи и проблемы привлекает ребенка, активизирует его желание самостоятельно определить замысел, способы и формы его воплощения.  6) Педагог уделяет особое внимание обогащению РППС, обеспечивающей поддержку инициативности ребенка. В пространстве группы появляются предметы, побуждающие детей к проявлению интеллектуальной активности.</vt:lpstr>
      <vt:lpstr>Особенности взаимодействия педагогического коллектива с семьями воспитанников  Важнейшим условием обеспечения целостного развития личности ребенка является развитие конструктивного взаимодействия с семьей.  Ведущая цель — создание необходимых условий для формирования ответственных взаимоотношений с семьями воспитанников и развития компетентности родителей (способности разрешать разные типы социальнo-педагогических ситуаций, связанных с воспитанием ребенка);  обеспечение права родителей на уважение и понимание, на участие в жизни детского сада.  Основные задачи: 1) информирование родителей (законных представителей) и общественности относительно целей ДО, общих для всего образовательного пространства Российской Федерации, о мерах господдержки семьям, имеющим детей дошкольного возраста, а также об образовательной программе, реализуемой в ДО; 2) просвещение родителей (законных представителей), повышение их правовой, психолого-педагогической компетентности в вопросах охраны и укрепления здоровья, развития и образования детей; 3) способствование развитию ответственного и осознанного родительства как базовой основы благополучия семьи; 4) построение взаимодействия в форме сотрудничества и установления партнерских отношений с родителями (законными представителями) детей младенческого, раннего и дошкольного возраста для решения образовательных задач; 5) вовлечение родителей (законных представителей) в образовательный процесс.   </vt:lpstr>
      <vt:lpstr>  Направления и задачи коррекционно-развивающей работы (КРР) с детьми дошкольного возраста с особыми образовательными потребностями различных целевых групп, в том числе детей с ограниченными возможностями здоровья и детей-инвалидов   Коррекционно-развивающая работа в МКОУ ООШ с. Городище, дошкольное отделение направлена на: - обеспечение коррекции нарушений развития у различных категорий детей с особыми образовательными потребностями (ООП);  - оказание детям с ООП квалифицированной помощи в освоении программы дошкольного образования; - разностороннее развитие детей с ООП, с учетом возрастных, индивидуальных особенностей, социальной адаптации.  Задачи КРР на уровне ДО: -определение ООП обучающихся, в том числе с трудностями освоения Программы и социализации в ДОО; -своевременное выявление обучающихся с трудностями социальной адаптации, обусловленными различными причинами; -осуществление индивидуально ориентированной психолого-педагогической помощи обучающимся с учетом особенностей их психического и (или) физического развития, индивидуальных возможностей и потребностей (в соответствии с рекомендациями психолого-медико-педагогической комиссии или психолого-педагогического консилиума образовательной организации (далее - ППК); -оказание родителям (законным представителям) обучающихся консультативной психолого-педагогической помощи по вопросам развития и воспитания детей дошкольного возраста; -содействие поиску и отбору одаренных обучающихся, их творческому развитию; -выявление детей с проблемами развития эмоциональной и интеллектуальной сферы; -реализация комплекса индивидуально ориентированных мер по ослаблению, снижению или устранению отклонений в развитии и проблем поведения. </vt:lpstr>
      <vt:lpstr>Презентация PowerPoint</vt:lpstr>
      <vt:lpstr>                                         Организационный раздел  Содержит описание материально-технического обеспечения Программы;  распорядок и режим дня;  особенности традиционных событий, праздников, мероприятий;  особенности организации предметно-пространственной среды; календарный план воспитательной работы. </vt:lpstr>
      <vt:lpstr>Характеристика взаимодействия педагогического коллектива с   семьями   детей Для осуществления партнёрского взаимодействия с родителями используются разнообразные формы: Активное участие родителей в разработке и реализации индивидуального образовательного маршрута ребёнка. Приглашение родителей в периоды непосредственно образовательной деятельности с целью рассказа об их профессии, хобби, и т.д.. Сотрудничество в рамках исследовательских проектов, где взрослый идёт консультантом.  Посещения семьями программных мероприятий, семейные гостиные. Фестивали; вечера вопросов и ответов; праздники (в том числе семейные). Прогулки; экскурсии; труд  в природе, личный  пример, интересные  встречи,  конкурсы.  Родительские собрания (общие детсадовские,  городские) , родительские и педагогические чтения;  лекции, семинары, мастер-классы, тренинги, проекты, игры. Беседы,  анкетирования,   посещение  педагогами  семей  воспитанников, организация  дней  открытых дверей,     разнообразные  собрания-встречи,   консультации,  стенды,   разнообразные буклеты,  фото,  выставки поделок,  рисунков. </vt:lpstr>
      <vt:lpstr>СПАСИБО   ЗА   ВНИМАНИЕ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Возрастные и иные категории детей, на которых ориентирована Программа Организации, в том числе категории детей с ограниченными возможностями здоровья. Используемые  примерные программы.</dc:title>
  <dc:creator>Admin</dc:creator>
  <cp:lastModifiedBy>DetSad</cp:lastModifiedBy>
  <cp:revision>35</cp:revision>
  <dcterms:created xsi:type="dcterms:W3CDTF">2015-10-01T10:13:02Z</dcterms:created>
  <dcterms:modified xsi:type="dcterms:W3CDTF">2023-09-11T17:19:18Z</dcterms:modified>
</cp:coreProperties>
</file>